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b="def" i="def"/>
      <a:tcStyle>
        <a:tcBdr/>
        <a:fill>
          <a:solidFill>
            <a:srgbClr val="E7E3D2">
              <a:alpha val="50000"/>
            </a:srgbClr>
          </a:solidFill>
        </a:fill>
      </a:tcStyle>
    </a:band2H>
    <a:firstCol>
      <a:tcTxStyle b="off" i="off">
        <a:fontRef idx="minor">
          <a:srgbClr val="FFFFFF"/>
        </a:fontRef>
        <a:srgbClr val="FFFFFF"/>
      </a:tcTxStyle>
      <a:tcStyle>
        <a:tcBdr>
          <a:left>
            <a:ln w="3175" cap="flat">
              <a:solidFill>
                <a:srgbClr val="FDF6DA"/>
              </a:solidFill>
              <a:prstDash val="solid"/>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3175"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3175" cap="flat">
              <a:solidFill>
                <a:srgbClr val="BDBBB3"/>
              </a:solidFill>
              <a:prstDash val="solid"/>
              <a:miter lim="400000"/>
            </a:ln>
          </a:top>
          <a:bottom>
            <a:ln w="3175" cap="flat">
              <a:solidFill>
                <a:srgbClr val="BDBBB3"/>
              </a:solidFill>
              <a:prstDash val="solid"/>
              <a:miter lim="400000"/>
            </a:ln>
          </a:bottom>
          <a:insideH>
            <a:ln w="3175"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b="def" i="def"/>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0" name="Shape 150"/>
          <p:cNvSpPr/>
          <p:nvPr>
            <p:ph type="sldImg"/>
          </p:nvPr>
        </p:nvSpPr>
        <p:spPr>
          <a:xfrm>
            <a:off x="1143000" y="685800"/>
            <a:ext cx="4572000" cy="3429000"/>
          </a:xfrm>
          <a:prstGeom prst="rect">
            <a:avLst/>
          </a:prstGeom>
        </p:spPr>
        <p:txBody>
          <a:bodyPr/>
          <a:lstStyle/>
          <a:p>
            <a:pPr/>
          </a:p>
        </p:txBody>
      </p:sp>
      <p:sp>
        <p:nvSpPr>
          <p:cNvPr id="151" name="Shape 15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r>
              <a:t>Ephesians 5:13 But all things that are exposed are made manifest by the light, for whatever makes manifest is light.</a:t>
            </a:r>
          </a:p>
          <a:p>
            <a:pPr/>
          </a:p>
          <a:p>
            <a:pPr/>
            <a:r>
              <a:t>John 3:19-21 And this is the condemnation, that the light has come into the world, and men loved darkness rather than light, because their deeds were evil. [20] For everyone practicing evil hates the light and does not come to the light, lest his deeds should be exposed. [21] But he who does the truth comes to the light, that his deeds may be clearly seen, that they have been done in God."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p>
          <a:p>
            <a:pPr/>
            <a:r>
              <a:t>14:9-11, “Then a third angel followed them, saying with a loud voice, ‘If anyone worships the beast and his image, and receives his mark on his forehead or on his hand, [10] he himself shall also drink of the wine of the wrath of God, which is poured out full strength into the cup of His indignation. He shall be tormented with fire and brimstone in the presence of the holy angels and in the presence of the Lamb. [11] And the smoke of their torment ascends forever and ever; and they have no rest day or night, who worship the beast and his image, and whoever receives the mark of his name.’”</a:t>
            </a:r>
          </a:p>
          <a:p>
            <a:pPr/>
          </a:p>
          <a:p>
            <a:pPr/>
            <a:r>
              <a:t>2 Corinthians 6:14-18 Do not be unequally yoked together with unbelievers. For what fellowship has righteousness with lawlessness? And what communion has light with darkness? [15] And what accord has Christ with Belial? Or what part has a believer with an unbeliever? [16] And what agreement has the temple of God with idols? For you are the temple of the living God. As God has said: "I WILL DWELL IN THEM AND WALK AMONG THEM. I WILL BE THEIR GOD, AND THEY SHALL BE MY PEOPLE." [17] Therefore "COME OUT FROM AMONG THEM AND BE SEPARATE, SAYS THE LORD. DO NOT TOUCH WHAT IS UNCLEAN, AND I WILL RECEIVE YOU." [18] "I WILL BE A FATHER TO YOU, AND YOU SHALL BE MY SONS AND DAUGHTERS, SAYS THE LORD ALMIGHTY."</a:t>
            </a:r>
          </a:p>
          <a:p>
            <a:pPr/>
          </a:p>
          <a:p>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r>
              <a:t>Genesis 11:4 And they said, "Come, let us build ourselves a city, and a tower whose top is in the heavens; let us make a name for ourselves, lest we be scattered abroad over the face of the whole earth."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Shape 233"/>
          <p:cNvSpPr/>
          <p:nvPr>
            <p:ph type="sldImg"/>
          </p:nvPr>
        </p:nvSpPr>
        <p:spPr>
          <a:prstGeom prst="rect">
            <a:avLst/>
          </a:prstGeom>
        </p:spPr>
        <p:txBody>
          <a:bodyPr/>
          <a:lstStyle/>
          <a:p>
            <a:pPr/>
          </a:p>
        </p:txBody>
      </p:sp>
      <p:sp>
        <p:nvSpPr>
          <p:cNvPr id="234" name="Shape 234"/>
          <p:cNvSpPr/>
          <p:nvPr>
            <p:ph type="body" sz="quarter" idx="1"/>
          </p:nvPr>
        </p:nvSpPr>
        <p:spPr>
          <a:prstGeom prst="rect">
            <a:avLst/>
          </a:prstGeom>
        </p:spPr>
        <p:txBody>
          <a:bodyPr/>
          <a:lstStyle/>
          <a:p>
            <a:pPr/>
            <a:r>
              <a:t>The consequences for Jerusalem and Judah were heavy — because they corrupted the people of God, they would be subject to double the amount of punishment.</a:t>
            </a:r>
          </a:p>
          <a:p>
            <a:pPr/>
          </a:p>
          <a:p>
            <a:pPr/>
            <a:r>
              <a:t>Because the spirit of Babylon corrupted the Lord’s church, she would be repaid double for her sins.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a:p>
        </p:txBody>
      </p:sp>
      <p:sp>
        <p:nvSpPr>
          <p:cNvPr id="266" name="Shape 266"/>
          <p:cNvSpPr/>
          <p:nvPr>
            <p:ph type="body" sz="quarter" idx="1"/>
          </p:nvPr>
        </p:nvSpPr>
        <p:spPr>
          <a:prstGeom prst="rect">
            <a:avLst/>
          </a:prstGeom>
        </p:spPr>
        <p:txBody>
          <a:bodyPr/>
          <a:lstStyle/>
          <a:p>
            <a:pPr/>
            <a:r>
              <a:t>Revelation 17:6, “I saw the woman, drunk with the blood of the saints and with the blood of the martyrs of Jesus. And when I saw her, I marveled with great amazement.”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3" name="Line"/>
          <p:cNvSpPr/>
          <p:nvPr/>
        </p:nvSpPr>
        <p:spPr>
          <a:xfrm>
            <a:off x="952500" y="5692775"/>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Title Text"/>
          <p:cNvSpPr txBox="1"/>
          <p:nvPr>
            <p:ph type="title"/>
          </p:nvPr>
        </p:nvSpPr>
        <p:spPr>
          <a:xfrm>
            <a:off x="952500" y="2841625"/>
            <a:ext cx="22479000" cy="2857500"/>
          </a:xfrm>
          <a:prstGeom prst="rect">
            <a:avLst/>
          </a:prstGeom>
        </p:spPr>
        <p:txBody>
          <a:bodyPr anchor="b"/>
          <a:lstStyle/>
          <a:p>
            <a:pPr/>
            <a:r>
              <a:t>Title Text</a:t>
            </a:r>
          </a:p>
        </p:txBody>
      </p:sp>
      <p:sp>
        <p:nvSpPr>
          <p:cNvPr id="15" name="Body Level One…"/>
          <p:cNvSpPr txBox="1"/>
          <p:nvPr>
            <p:ph type="body" idx="1"/>
          </p:nvPr>
        </p:nvSpPr>
        <p:spPr>
          <a:xfrm>
            <a:off x="952500" y="6334323"/>
            <a:ext cx="22479000" cy="5997179"/>
          </a:xfrm>
          <a:prstGeom prst="rect">
            <a:avLst/>
          </a:prstGeom>
        </p:spPr>
        <p:txBody>
          <a:bodyPr/>
          <a:lstStyle>
            <a:lvl1pPr marL="0" indent="0">
              <a:lnSpc>
                <a:spcPct val="120000"/>
              </a:lnSpc>
              <a:spcBef>
                <a:spcPts val="0"/>
              </a:spcBef>
              <a:buSzTx/>
              <a:buNone/>
              <a:defRPr sz="6000"/>
            </a:lvl1pPr>
            <a:lvl2pPr marL="0" indent="0">
              <a:lnSpc>
                <a:spcPct val="120000"/>
              </a:lnSpc>
              <a:spcBef>
                <a:spcPts val="0"/>
              </a:spcBef>
              <a:buSzTx/>
              <a:buNone/>
              <a:defRPr sz="6000"/>
            </a:lvl2pPr>
            <a:lvl3pPr marL="0" indent="0">
              <a:lnSpc>
                <a:spcPct val="120000"/>
              </a:lnSpc>
              <a:spcBef>
                <a:spcPts val="0"/>
              </a:spcBef>
              <a:buSzTx/>
              <a:buNone/>
              <a:defRPr sz="6000"/>
            </a:lvl3pPr>
            <a:lvl4pPr marL="0" indent="0">
              <a:lnSpc>
                <a:spcPct val="120000"/>
              </a:lnSpc>
              <a:spcBef>
                <a:spcPts val="0"/>
              </a:spcBef>
              <a:buSzTx/>
              <a:buNone/>
              <a:defRPr sz="6000"/>
            </a:lvl4pPr>
            <a:lvl5pPr marL="0" indent="0">
              <a:lnSpc>
                <a:spcPct val="120000"/>
              </a:lnSpc>
              <a:spcBef>
                <a:spcPts val="0"/>
              </a:spcBef>
              <a:buSzTx/>
              <a:buNone/>
              <a:defRPr sz="6000"/>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22898100" y="12319000"/>
            <a:ext cx="419100"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9" name="–Johnny Appleseed"/>
          <p:cNvSpPr txBox="1"/>
          <p:nvPr>
            <p:ph type="body" sz="quarter" idx="21"/>
          </p:nvPr>
        </p:nvSpPr>
        <p:spPr>
          <a:xfrm>
            <a:off x="952500" y="8318500"/>
            <a:ext cx="22479000" cy="711200"/>
          </a:xfrm>
          <a:prstGeom prst="rect">
            <a:avLst/>
          </a:prstGeom>
        </p:spPr>
        <p:txBody>
          <a:bodyPr anchor="t">
            <a:spAutoFit/>
          </a:bodyPr>
          <a:lstStyle>
            <a:lvl1pPr marL="0" indent="0" algn="ctr">
              <a:lnSpc>
                <a:spcPct val="140000"/>
              </a:lnSpc>
              <a:spcBef>
                <a:spcPts val="0"/>
              </a:spcBef>
              <a:buSzTx/>
              <a:buNone/>
              <a:defRPr i="1" sz="4200">
                <a:solidFill>
                  <a:srgbClr val="9D9D9D"/>
                </a:solidFill>
              </a:defRPr>
            </a:lvl1pPr>
          </a:lstStyle>
          <a:p>
            <a:pPr/>
            <a:r>
              <a:t>–Johnny Appleseed</a:t>
            </a:r>
          </a:p>
        </p:txBody>
      </p:sp>
      <p:sp>
        <p:nvSpPr>
          <p:cNvPr id="100" name="“Type a quote here.”"/>
          <p:cNvSpPr txBox="1"/>
          <p:nvPr>
            <p:ph type="body" sz="quarter" idx="22"/>
          </p:nvPr>
        </p:nvSpPr>
        <p:spPr>
          <a:xfrm>
            <a:off x="2387600" y="6064448"/>
            <a:ext cx="19621500" cy="838201"/>
          </a:xfrm>
          <a:prstGeom prst="rect">
            <a:avLst/>
          </a:prstGeom>
        </p:spPr>
        <p:txBody>
          <a:bodyPr>
            <a:spAutoFit/>
          </a:bodyPr>
          <a:lstStyle>
            <a:lvl1pPr marL="0" indent="0" algn="ctr">
              <a:lnSpc>
                <a:spcPct val="120000"/>
              </a:lnSpc>
              <a:spcBef>
                <a:spcPts val="0"/>
              </a:spcBef>
              <a:buSzTx/>
              <a:buNone/>
              <a:defRPr sz="5000"/>
            </a:lvl1pPr>
          </a:lstStyle>
          <a:p>
            <a:pPr/>
            <a:r>
              <a:t>“Type a quote here.” </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8" name="Green and yellow boat on the shore across the water from the village of Ferragudo, Portugal at duskFishermen boats at sea near village at dusk in Algarve, south of Portugal."/>
          <p:cNvSpPr/>
          <p:nvPr>
            <p:ph type="pic" idx="21"/>
          </p:nvPr>
        </p:nvSpPr>
        <p:spPr>
          <a:xfrm>
            <a:off x="0" y="-876300"/>
            <a:ext cx="24384000" cy="16264467"/>
          </a:xfrm>
          <a:prstGeom prst="rect">
            <a:avLst/>
          </a:prstGeom>
        </p:spPr>
        <p:txBody>
          <a:bodyPr lIns="91439" tIns="45719" rIns="91439" bIns="45719" anchor="t">
            <a:noAutofit/>
          </a:bodyPr>
          <a:lstStyle/>
          <a:p>
            <a:pP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 name="“Type a quote here.”"/>
          <p:cNvSpPr txBox="1"/>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defRPr sz="5200">
                <a:solidFill>
                  <a:srgbClr val="3E231A"/>
                </a:solidFill>
                <a:latin typeface="Papyrus"/>
                <a:ea typeface="Papyrus"/>
                <a:cs typeface="Papyrus"/>
                <a:sym typeface="Papyrus"/>
              </a:defRPr>
            </a:lvl1pPr>
          </a:lstStyle>
          <a:p>
            <a:pPr/>
            <a:r>
              <a:t>“Type a quote here.”</a:t>
            </a:r>
          </a:p>
        </p:txBody>
      </p:sp>
      <p:sp>
        <p:nvSpPr>
          <p:cNvPr id="124" name="–Johnny Appleseed"/>
          <p:cNvSpPr txBox="1"/>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solidFill>
                  <a:srgbClr val="3E231A"/>
                </a:solidFill>
                <a:latin typeface="Papyrus"/>
                <a:ea typeface="Papyrus"/>
                <a:cs typeface="Papyrus"/>
                <a:sym typeface="Papyrus"/>
              </a:defRPr>
            </a:lvl1pPr>
          </a:lstStyle>
          <a:p>
            <a:pPr/>
            <a:r>
              <a:t>–Johnny Appleseed</a:t>
            </a:r>
          </a:p>
        </p:txBody>
      </p:sp>
      <p:sp>
        <p:nvSpPr>
          <p:cNvPr id="125"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2" name="Title Text"/>
          <p:cNvSpPr txBox="1"/>
          <p:nvPr>
            <p:ph type="title"/>
          </p:nvPr>
        </p:nvSpPr>
        <p:spPr>
          <a:xfrm>
            <a:off x="2374900" y="889000"/>
            <a:ext cx="19621500" cy="2959100"/>
          </a:xfrm>
          <a:prstGeom prst="rect">
            <a:avLst/>
          </a:prstGeom>
        </p:spPr>
        <p:txBody>
          <a:bodyPr/>
          <a:lstStyle>
            <a:lvl1pPr algn="ctr">
              <a:lnSpc>
                <a:spcPct val="100000"/>
              </a:lnSpc>
              <a:defRPr cap="none" sz="10000">
                <a:solidFill>
                  <a:srgbClr val="3E231A"/>
                </a:solidFill>
                <a:latin typeface="Papyrus"/>
                <a:ea typeface="Papyrus"/>
                <a:cs typeface="Papyrus"/>
                <a:sym typeface="Papyrus"/>
              </a:defRPr>
            </a:lvl1pPr>
          </a:lstStyle>
          <a:p>
            <a:pPr/>
            <a:r>
              <a:t>Title Text</a:t>
            </a:r>
          </a:p>
        </p:txBody>
      </p:sp>
      <p:sp>
        <p:nvSpPr>
          <p:cNvPr id="133" name="Body Level One…"/>
          <p:cNvSpPr txBox="1"/>
          <p:nvPr>
            <p:ph type="body" idx="1"/>
          </p:nvPr>
        </p:nvSpPr>
        <p:spPr>
          <a:xfrm>
            <a:off x="2374900" y="4127500"/>
            <a:ext cx="19621500" cy="8191500"/>
          </a:xfrm>
          <a:prstGeom prst="rect">
            <a:avLst/>
          </a:prstGeom>
        </p:spPr>
        <p:txBody>
          <a:bodyPr/>
          <a:lstStyle>
            <a:lvl1pPr marL="660400" indent="-660400">
              <a:spcBef>
                <a:spcPts val="4200"/>
              </a:spcBef>
              <a:buSzPct val="25000"/>
              <a:buBlip>
                <a:blip r:embed="rId3"/>
              </a:buBlip>
              <a:defRPr sz="5200">
                <a:solidFill>
                  <a:srgbClr val="3E231A"/>
                </a:solidFill>
                <a:latin typeface="Papyrus"/>
                <a:ea typeface="Papyrus"/>
                <a:cs typeface="Papyrus"/>
                <a:sym typeface="Papyrus"/>
              </a:defRPr>
            </a:lvl1pPr>
            <a:lvl2pPr marL="1320800" indent="-660400">
              <a:spcBef>
                <a:spcPts val="4200"/>
              </a:spcBef>
              <a:buSzPct val="25000"/>
              <a:buBlip>
                <a:blip r:embed="rId3"/>
              </a:buBlip>
              <a:defRPr sz="5200">
                <a:solidFill>
                  <a:srgbClr val="3E231A"/>
                </a:solidFill>
                <a:latin typeface="Papyrus"/>
                <a:ea typeface="Papyrus"/>
                <a:cs typeface="Papyrus"/>
                <a:sym typeface="Papyrus"/>
              </a:defRPr>
            </a:lvl2pPr>
            <a:lvl3pPr marL="1981200" indent="-660400">
              <a:spcBef>
                <a:spcPts val="4200"/>
              </a:spcBef>
              <a:buSzPct val="25000"/>
              <a:buBlip>
                <a:blip r:embed="rId3"/>
              </a:buBlip>
              <a:defRPr sz="5200">
                <a:solidFill>
                  <a:srgbClr val="3E231A"/>
                </a:solidFill>
                <a:latin typeface="Papyrus"/>
                <a:ea typeface="Papyrus"/>
                <a:cs typeface="Papyrus"/>
                <a:sym typeface="Papyrus"/>
              </a:defRPr>
            </a:lvl3pPr>
            <a:lvl4pPr marL="2641600" indent="-660400">
              <a:spcBef>
                <a:spcPts val="4200"/>
              </a:spcBef>
              <a:buSzPct val="25000"/>
              <a:buBlip>
                <a:blip r:embed="rId3"/>
              </a:buBlip>
              <a:defRPr sz="5200">
                <a:solidFill>
                  <a:srgbClr val="3E231A"/>
                </a:solidFill>
                <a:latin typeface="Papyrus"/>
                <a:ea typeface="Papyrus"/>
                <a:cs typeface="Papyrus"/>
                <a:sym typeface="Papyrus"/>
              </a:defRPr>
            </a:lvl4pPr>
            <a:lvl5pPr marL="3302000" indent="-660400">
              <a:spcBef>
                <a:spcPts val="4200"/>
              </a:spcBef>
              <a:buSzPct val="25000"/>
              <a:buBlip>
                <a:blip r:embed="rId3"/>
              </a:buBlip>
              <a:defRPr sz="5200">
                <a:solidFill>
                  <a:srgbClr val="3E231A"/>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34"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1" name="Pyramids of Giza silhouetted against an orange sunset"/>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pPr/>
          </a:p>
        </p:txBody>
      </p:sp>
      <p:sp>
        <p:nvSpPr>
          <p:cNvPr id="142" name="Title Text"/>
          <p:cNvSpPr txBox="1"/>
          <p:nvPr>
            <p:ph type="title"/>
          </p:nvPr>
        </p:nvSpPr>
        <p:spPr>
          <a:xfrm>
            <a:off x="2374900" y="889000"/>
            <a:ext cx="19621500" cy="2959100"/>
          </a:xfrm>
          <a:prstGeom prst="rect">
            <a:avLst/>
          </a:prstGeom>
        </p:spPr>
        <p:txBody>
          <a:bodyPr/>
          <a:lstStyle>
            <a:lvl1pPr algn="ctr">
              <a:lnSpc>
                <a:spcPct val="100000"/>
              </a:lnSpc>
              <a:defRPr cap="none" sz="10000">
                <a:solidFill>
                  <a:srgbClr val="3E231A"/>
                </a:solidFill>
                <a:latin typeface="Papyrus"/>
                <a:ea typeface="Papyrus"/>
                <a:cs typeface="Papyrus"/>
                <a:sym typeface="Papyrus"/>
              </a:defRPr>
            </a:lvl1pPr>
          </a:lstStyle>
          <a:p>
            <a:pPr/>
            <a:r>
              <a:t>Title Text</a:t>
            </a:r>
          </a:p>
        </p:txBody>
      </p:sp>
      <p:sp>
        <p:nvSpPr>
          <p:cNvPr id="143"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SzPct val="25000"/>
              <a:buBlip>
                <a:blip r:embed="rId3"/>
              </a:buBlip>
              <a:defRPr sz="4200">
                <a:solidFill>
                  <a:srgbClr val="3E231A"/>
                </a:solidFill>
                <a:latin typeface="Papyrus"/>
                <a:ea typeface="Papyrus"/>
                <a:cs typeface="Papyrus"/>
                <a:sym typeface="Papyrus"/>
              </a:defRPr>
            </a:lvl1pPr>
            <a:lvl2pPr marL="1066800" indent="-533400">
              <a:spcBef>
                <a:spcPts val="3900"/>
              </a:spcBef>
              <a:buSzPct val="25000"/>
              <a:buBlip>
                <a:blip r:embed="rId3"/>
              </a:buBlip>
              <a:defRPr sz="4200">
                <a:solidFill>
                  <a:srgbClr val="3E231A"/>
                </a:solidFill>
                <a:latin typeface="Papyrus"/>
                <a:ea typeface="Papyrus"/>
                <a:cs typeface="Papyrus"/>
                <a:sym typeface="Papyrus"/>
              </a:defRPr>
            </a:lvl2pPr>
            <a:lvl3pPr marL="1600200" indent="-533400">
              <a:spcBef>
                <a:spcPts val="3900"/>
              </a:spcBef>
              <a:buSzPct val="25000"/>
              <a:buBlip>
                <a:blip r:embed="rId3"/>
              </a:buBlip>
              <a:defRPr sz="4200">
                <a:solidFill>
                  <a:srgbClr val="3E231A"/>
                </a:solidFill>
                <a:latin typeface="Papyrus"/>
                <a:ea typeface="Papyrus"/>
                <a:cs typeface="Papyrus"/>
                <a:sym typeface="Papyrus"/>
              </a:defRPr>
            </a:lvl3pPr>
            <a:lvl4pPr marL="2133600" indent="-533400">
              <a:spcBef>
                <a:spcPts val="3900"/>
              </a:spcBef>
              <a:buSzPct val="25000"/>
              <a:buBlip>
                <a:blip r:embed="rId3"/>
              </a:buBlip>
              <a:defRPr sz="4200">
                <a:solidFill>
                  <a:srgbClr val="3E231A"/>
                </a:solidFill>
                <a:latin typeface="Papyrus"/>
                <a:ea typeface="Papyrus"/>
                <a:cs typeface="Papyrus"/>
                <a:sym typeface="Papyrus"/>
              </a:defRPr>
            </a:lvl4pPr>
            <a:lvl5pPr marL="2667000" indent="-533400">
              <a:spcBef>
                <a:spcPts val="3900"/>
              </a:spcBef>
              <a:buSzPct val="25000"/>
              <a:buBlip>
                <a:blip r:embed="rId3"/>
              </a:buBlip>
              <a:defRPr sz="4200">
                <a:solidFill>
                  <a:srgbClr val="3E231A"/>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44"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3" name="Rock formations in the turquoise waters of Algarve, Portugal"/>
          <p:cNvSpPr/>
          <p:nvPr>
            <p:ph type="pic" idx="21"/>
          </p:nvPr>
        </p:nvSpPr>
        <p:spPr>
          <a:xfrm>
            <a:off x="927100" y="-1765300"/>
            <a:ext cx="22529800" cy="15019865"/>
          </a:xfrm>
          <a:prstGeom prst="rect">
            <a:avLst/>
          </a:prstGeom>
          <a:ln w="9525">
            <a:round/>
          </a:ln>
        </p:spPr>
        <p:txBody>
          <a:bodyPr lIns="91439" tIns="45719" rIns="91439" bIns="45719" anchor="t">
            <a:noAutofit/>
          </a:bodyPr>
          <a:lstStyle/>
          <a:p>
            <a:pPr/>
          </a:p>
        </p:txBody>
      </p:sp>
      <p:sp>
        <p:nvSpPr>
          <p:cNvPr id="24" name="Title Text"/>
          <p:cNvSpPr txBox="1"/>
          <p:nvPr>
            <p:ph type="title"/>
          </p:nvPr>
        </p:nvSpPr>
        <p:spPr>
          <a:xfrm>
            <a:off x="952500" y="9982200"/>
            <a:ext cx="22479000" cy="1574800"/>
          </a:xfrm>
          <a:prstGeom prst="rect">
            <a:avLst/>
          </a:prstGeom>
        </p:spPr>
        <p:txBody>
          <a:bodyPr anchor="b"/>
          <a:lstStyle/>
          <a:p>
            <a:pPr/>
            <a:r>
              <a:t>Title Text</a:t>
            </a:r>
          </a:p>
        </p:txBody>
      </p:sp>
      <p:sp>
        <p:nvSpPr>
          <p:cNvPr id="25" name="Body Level One…"/>
          <p:cNvSpPr txBox="1"/>
          <p:nvPr>
            <p:ph type="body" sz="quarter" idx="1"/>
          </p:nvPr>
        </p:nvSpPr>
        <p:spPr>
          <a:xfrm>
            <a:off x="952500" y="11620500"/>
            <a:ext cx="224790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3" name="Title Text"/>
          <p:cNvSpPr txBox="1"/>
          <p:nvPr>
            <p:ph type="title"/>
          </p:nvPr>
        </p:nvSpPr>
        <p:spPr>
          <a:xfrm>
            <a:off x="952500" y="5435600"/>
            <a:ext cx="22479000" cy="2857500"/>
          </a:xfrm>
          <a:prstGeom prst="rect">
            <a:avLst/>
          </a:prstGeom>
        </p:spPr>
        <p:txBody>
          <a:bodyPr/>
          <a:lstStyle/>
          <a:p>
            <a:pPr/>
            <a:r>
              <a:t>Title Text</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1" name="Lighthouse in Portugal with coastal rock formations in the foreground overlooking the ocean at sunset "/>
          <p:cNvSpPr/>
          <p:nvPr>
            <p:ph type="pic" idx="21"/>
          </p:nvPr>
        </p:nvSpPr>
        <p:spPr>
          <a:xfrm>
            <a:off x="12623800" y="-1346200"/>
            <a:ext cx="10928468" cy="16319500"/>
          </a:xfrm>
          <a:prstGeom prst="rect">
            <a:avLst/>
          </a:prstGeom>
          <a:ln w="9525">
            <a:round/>
          </a:ln>
        </p:spPr>
        <p:txBody>
          <a:bodyPr lIns="91439" tIns="45719" rIns="91439" bIns="45719" anchor="t">
            <a:noAutofit/>
          </a:bodyPr>
          <a:lstStyle/>
          <a:p>
            <a:pPr/>
          </a:p>
        </p:txBody>
      </p:sp>
      <p:sp>
        <p:nvSpPr>
          <p:cNvPr id="42" name="Title Text"/>
          <p:cNvSpPr txBox="1"/>
          <p:nvPr>
            <p:ph type="title"/>
          </p:nvPr>
        </p:nvSpPr>
        <p:spPr>
          <a:xfrm>
            <a:off x="952500" y="3378200"/>
            <a:ext cx="10934700" cy="8534400"/>
          </a:xfrm>
          <a:prstGeom prst="rect">
            <a:avLst/>
          </a:prstGeom>
        </p:spPr>
        <p:txBody>
          <a:bodyPr anchor="t"/>
          <a:lstStyle/>
          <a:p>
            <a:pPr/>
            <a:r>
              <a:t>Title Text</a:t>
            </a:r>
          </a:p>
        </p:txBody>
      </p:sp>
      <p:sp>
        <p:nvSpPr>
          <p:cNvPr id="43" name="Body Level One…"/>
          <p:cNvSpPr txBox="1"/>
          <p:nvPr>
            <p:ph type="body" sz="quarter" idx="1"/>
          </p:nvPr>
        </p:nvSpPr>
        <p:spPr>
          <a:xfrm>
            <a:off x="952500" y="1638300"/>
            <a:ext cx="109347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1" name="Line"/>
          <p:cNvSpPr/>
          <p:nvPr/>
        </p:nvSpPr>
        <p:spPr>
          <a:xfrm>
            <a:off x="952500" y="36195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2" name="Title Text"/>
          <p:cNvSpPr txBox="1"/>
          <p:nvPr>
            <p:ph type="title"/>
          </p:nvPr>
        </p:nvSpPr>
        <p:spPr>
          <a:prstGeom prst="rect">
            <a:avLst/>
          </a:prstGeom>
        </p:spPr>
        <p:txBody>
          <a:body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61" name="Title Text"/>
          <p:cNvSpPr txBox="1"/>
          <p:nvPr>
            <p:ph type="title"/>
          </p:nvPr>
        </p:nvSpPr>
        <p:spPr>
          <a:prstGeom prst="rect">
            <a:avLst/>
          </a:prstGeom>
        </p:spPr>
        <p:txBody>
          <a:bodyPr/>
          <a:lstStyle/>
          <a:p>
            <a:pPr/>
            <a:r>
              <a:t>Title Text</a:t>
            </a:r>
          </a:p>
        </p:txBody>
      </p:sp>
      <p:sp>
        <p:nvSpPr>
          <p:cNvPr id="62" name="Body Level One…"/>
          <p:cNvSpPr txBox="1"/>
          <p:nvPr>
            <p:ph type="body" idx="1"/>
          </p:nvPr>
        </p:nvSpPr>
        <p:spPr>
          <a:xfrm>
            <a:off x="952500" y="4267200"/>
            <a:ext cx="22479000" cy="80518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1" name="Rock formations in the turquoise waters of Algarve, Portugal"/>
          <p:cNvSpPr/>
          <p:nvPr>
            <p:ph type="pic" sz="half" idx="21"/>
          </p:nvPr>
        </p:nvSpPr>
        <p:spPr>
          <a:xfrm>
            <a:off x="381000" y="4229100"/>
            <a:ext cx="11684000" cy="7789334"/>
          </a:xfrm>
          <a:prstGeom prst="rect">
            <a:avLst/>
          </a:prstGeom>
          <a:ln w="9525">
            <a:round/>
          </a:ln>
        </p:spPr>
        <p:txBody>
          <a:bodyPr lIns="91439" tIns="45719" rIns="91439" bIns="45719" anchor="t">
            <a:noAutofit/>
          </a:bodyPr>
          <a:lstStyle/>
          <a:p>
            <a:pPr/>
          </a:p>
        </p:txBody>
      </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sz="half" idx="1"/>
          </p:nvPr>
        </p:nvSpPr>
        <p:spPr>
          <a:xfrm>
            <a:off x="12687300" y="4114800"/>
            <a:ext cx="10744200" cy="7950200"/>
          </a:xfrm>
          <a:prstGeom prst="rect">
            <a:avLst/>
          </a:prstGeom>
        </p:spPr>
        <p:txBody>
          <a:bodyPr/>
          <a:lstStyle>
            <a:lvl1pPr marL="495300" indent="-495300">
              <a:spcBef>
                <a:spcPts val="4500"/>
              </a:spcBef>
              <a:buSzPct val="30000"/>
              <a:buBlip>
                <a:blip r:embed="rId2"/>
              </a:buBlip>
              <a:defRPr sz="4200"/>
            </a:lvl1pPr>
            <a:lvl2pPr marL="990600" indent="-495300">
              <a:spcBef>
                <a:spcPts val="4500"/>
              </a:spcBef>
              <a:buSzPct val="30000"/>
              <a:buBlip>
                <a:blip r:embed="rId2"/>
              </a:buBlip>
              <a:defRPr sz="4200"/>
            </a:lvl2pPr>
            <a:lvl3pPr marL="1485900" indent="-495300">
              <a:spcBef>
                <a:spcPts val="4500"/>
              </a:spcBef>
              <a:buSzPct val="30000"/>
              <a:buBlip>
                <a:blip r:embed="rId2"/>
              </a:buBlip>
              <a:defRPr sz="4200"/>
            </a:lvl3pPr>
            <a:lvl4pPr marL="1981200" indent="-495300">
              <a:spcBef>
                <a:spcPts val="4500"/>
              </a:spcBef>
              <a:buSzPct val="30000"/>
              <a:buBlip>
                <a:blip r:embed="rId2"/>
              </a:buBlip>
              <a:defRPr sz="4200"/>
            </a:lvl4pPr>
            <a:lvl5pPr marL="2476500" indent="-495300">
              <a:spcBef>
                <a:spcPts val="4500"/>
              </a:spcBef>
              <a:buSzPct val="30000"/>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1"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9" name="Green and yellow boat at water’s edge across from the village of Ferragudo, Portugal at duskFishermen boats at sea near village at dusk in Algarve, south of Portugal."/>
          <p:cNvSpPr/>
          <p:nvPr>
            <p:ph type="pic" sz="half" idx="21"/>
          </p:nvPr>
        </p:nvSpPr>
        <p:spPr>
          <a:xfrm>
            <a:off x="13208000" y="520700"/>
            <a:ext cx="10909968" cy="7277100"/>
          </a:xfrm>
          <a:prstGeom prst="rect">
            <a:avLst/>
          </a:prstGeom>
          <a:ln w="9525">
            <a:round/>
          </a:ln>
        </p:spPr>
        <p:txBody>
          <a:bodyPr lIns="91439" tIns="45719" rIns="91439" bIns="45719" anchor="t">
            <a:noAutofit/>
          </a:bodyPr>
          <a:lstStyle/>
          <a:p>
            <a:pPr/>
          </a:p>
        </p:txBody>
      </p:sp>
      <p:sp>
        <p:nvSpPr>
          <p:cNvPr id="90" name="Rock formations in the turquoise waters of Algarve, Portugal"/>
          <p:cNvSpPr/>
          <p:nvPr>
            <p:ph type="pic" sz="half" idx="22"/>
          </p:nvPr>
        </p:nvSpPr>
        <p:spPr>
          <a:xfrm>
            <a:off x="13208000" y="6146800"/>
            <a:ext cx="10160000" cy="6773334"/>
          </a:xfrm>
          <a:prstGeom prst="rect">
            <a:avLst/>
          </a:prstGeom>
          <a:ln w="9525">
            <a:round/>
          </a:ln>
        </p:spPr>
        <p:txBody>
          <a:bodyPr lIns="91439" tIns="45719" rIns="91439" bIns="45719" anchor="t">
            <a:noAutofit/>
          </a:bodyPr>
          <a:lstStyle/>
          <a:p>
            <a:pPr/>
          </a:p>
        </p:txBody>
      </p:sp>
      <p:sp>
        <p:nvSpPr>
          <p:cNvPr id="91" name="Lighthouse in Portugal with coastal rock formations in the foreground overlooking the ocean at sunset "/>
          <p:cNvSpPr/>
          <p:nvPr>
            <p:ph type="pic" idx="23"/>
          </p:nvPr>
        </p:nvSpPr>
        <p:spPr>
          <a:xfrm>
            <a:off x="742138" y="-1391145"/>
            <a:ext cx="11855474" cy="17703801"/>
          </a:xfrm>
          <a:prstGeom prst="rect">
            <a:avLst/>
          </a:prstGeom>
          <a:ln w="9525">
            <a:round/>
          </a:ln>
        </p:spPr>
        <p:txBody>
          <a:bodyPr lIns="91439" tIns="45719" rIns="91439" bIns="45719" anchor="t">
            <a:noAutofit/>
          </a:bodyPr>
          <a:lstStyle/>
          <a:p>
            <a:pP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Line"/>
          <p:cNvSpPr/>
          <p:nvPr/>
        </p:nvSpPr>
        <p:spPr>
          <a:xfrm>
            <a:off x="952500" y="13004800"/>
            <a:ext cx="22479000" cy="0"/>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ne"/>
          <p:cNvSpPr/>
          <p:nvPr/>
        </p:nvSpPr>
        <p:spPr>
          <a:xfrm>
            <a:off x="952500" y="7112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Body Level One…"/>
          <p:cNvSpPr txBox="1"/>
          <p:nvPr>
            <p:ph type="body" idx="1"/>
          </p:nvPr>
        </p:nvSpPr>
        <p:spPr>
          <a:xfrm>
            <a:off x="952500" y="1384300"/>
            <a:ext cx="22479000" cy="1094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Title Text"/>
          <p:cNvSpPr txBox="1"/>
          <p:nvPr>
            <p:ph type="title"/>
          </p:nvPr>
        </p:nvSpPr>
        <p:spPr>
          <a:xfrm>
            <a:off x="952500" y="838200"/>
            <a:ext cx="22479000" cy="2679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Slide Number"/>
          <p:cNvSpPr txBox="1"/>
          <p:nvPr>
            <p:ph type="sldNum" sz="quarter" idx="2"/>
          </p:nvPr>
        </p:nvSpPr>
        <p:spPr>
          <a:xfrm>
            <a:off x="22923500" y="12319000"/>
            <a:ext cx="419100" cy="4572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1pPr>
      <a:lvl2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2pPr>
      <a:lvl3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3pPr>
      <a:lvl4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4pPr>
      <a:lvl5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5pPr>
      <a:lvl6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6pPr>
      <a:lvl7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7pPr>
      <a:lvl8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8pPr>
      <a:lvl9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9pPr>
    </p:titleStyle>
    <p:bodyStyle>
      <a:lvl1pPr marL="571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1pPr>
      <a:lvl2pPr marL="1143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2pPr>
      <a:lvl3pPr marL="1714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3pPr>
      <a:lvl4pPr marL="2286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4pPr>
      <a:lvl5pPr marL="2857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5pPr>
      <a:lvl6pPr marL="3429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6pPr>
      <a:lvl7pPr marL="4000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7pPr>
      <a:lvl8pPr marL="4572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8pPr>
      <a:lvl9pPr marL="5143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Rock formations in the turquoise waters of Algarve, Portugal" descr="Rock formations in the turquoise waters of Algarve, Portugal"/>
          <p:cNvPicPr>
            <a:picLocks noChangeAspect="0"/>
          </p:cNvPicPr>
          <p:nvPr>
            <p:ph type="pic" idx="21"/>
          </p:nvPr>
        </p:nvPicPr>
        <p:blipFill>
          <a:blip r:embed="rId2">
            <a:extLst/>
          </a:blip>
          <a:stretch>
            <a:fillRect/>
          </a:stretch>
        </p:blipFill>
        <p:spPr>
          <a:xfrm>
            <a:off x="825500" y="1320800"/>
            <a:ext cx="22733000" cy="8331200"/>
          </a:xfrm>
          <a:prstGeom prst="rect">
            <a:avLst/>
          </a:prstGeom>
        </p:spPr>
      </p:pic>
      <p:sp>
        <p:nvSpPr>
          <p:cNvPr id="154" name="The Revelation of Jesus Christ"/>
          <p:cNvSpPr txBox="1"/>
          <p:nvPr>
            <p:ph type="title"/>
          </p:nvPr>
        </p:nvSpPr>
        <p:spPr>
          <a:prstGeom prst="rect">
            <a:avLst/>
          </a:prstGeom>
        </p:spPr>
        <p:txBody>
          <a:bodyPr/>
          <a:lstStyle/>
          <a:p>
            <a:pPr/>
            <a:r>
              <a:t>The Revelation of Jesus Christ</a:t>
            </a:r>
          </a:p>
        </p:txBody>
      </p:sp>
      <p:sp>
        <p:nvSpPr>
          <p:cNvPr id="155" name="Vision 4, Part 3 (17-18) - Babylon, the Beast, Babylon’s fall mourned"/>
          <p:cNvSpPr txBox="1"/>
          <p:nvPr>
            <p:ph type="body" sz="quarter" idx="1"/>
          </p:nvPr>
        </p:nvSpPr>
        <p:spPr>
          <a:prstGeom prst="rect">
            <a:avLst/>
          </a:prstGeom>
        </p:spPr>
        <p:txBody>
          <a:bodyPr/>
          <a:lstStyle/>
          <a:p>
            <a:pPr/>
            <a:r>
              <a:t>Vision 4, Part 3 (17-18) - Babylon, the Beast, Babylon’s fall mourned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the beast and the harlot"/>
          <p:cNvSpPr txBox="1"/>
          <p:nvPr>
            <p:ph type="title"/>
          </p:nvPr>
        </p:nvSpPr>
        <p:spPr>
          <a:prstGeom prst="rect">
            <a:avLst/>
          </a:prstGeom>
        </p:spPr>
        <p:txBody>
          <a:bodyPr/>
          <a:lstStyle/>
          <a:p>
            <a:pPr/>
            <a:r>
              <a:t>the beast and the harlot</a:t>
            </a:r>
          </a:p>
        </p:txBody>
      </p:sp>
      <p:sp>
        <p:nvSpPr>
          <p:cNvPr id="181" name="John is “carried away to the wilderness” — where the people of God fled in 12:6…"/>
          <p:cNvSpPr txBox="1"/>
          <p:nvPr>
            <p:ph type="body" idx="1"/>
          </p:nvPr>
        </p:nvSpPr>
        <p:spPr>
          <a:prstGeom prst="rect">
            <a:avLst/>
          </a:prstGeom>
        </p:spPr>
        <p:txBody>
          <a:bodyPr/>
          <a:lstStyle/>
          <a:p>
            <a:pPr marL="548640" indent="-548640" defTabSz="792479">
              <a:lnSpc>
                <a:spcPct val="120000"/>
              </a:lnSpc>
              <a:spcBef>
                <a:spcPts val="3400"/>
              </a:spcBef>
              <a:buBlip>
                <a:blip r:embed="rId2"/>
              </a:buBlip>
              <a:defRPr sz="4416"/>
            </a:pPr>
            <a:r>
              <a:t>John is “carried away to the wilderness” — where the people of God fled in 12:6</a:t>
            </a:r>
          </a:p>
          <a:p>
            <a:pPr marL="548640" indent="-548640" defTabSz="792479">
              <a:lnSpc>
                <a:spcPct val="120000"/>
              </a:lnSpc>
              <a:spcBef>
                <a:spcPts val="3400"/>
              </a:spcBef>
              <a:buBlip>
                <a:blip r:embed="rId2"/>
              </a:buBlip>
              <a:defRPr sz="4416"/>
            </a:pPr>
            <a:r>
              <a:t>“scarlet beast which was full of names of blasphemy, having seven heads and ten horns”</a:t>
            </a:r>
          </a:p>
          <a:p>
            <a:pPr lvl="1" marL="1097280" indent="-548640" defTabSz="792479">
              <a:lnSpc>
                <a:spcPct val="120000"/>
              </a:lnSpc>
              <a:spcBef>
                <a:spcPts val="3400"/>
              </a:spcBef>
              <a:buBlip>
                <a:blip r:embed="rId2"/>
              </a:buBlip>
              <a:defRPr sz="4416"/>
            </a:pPr>
            <a:r>
              <a:t>A beast is an earthly power, in this case, the Latin Kingdom (i.e. 666, </a:t>
            </a:r>
            <a:r>
              <a:rPr i="1"/>
              <a:t>lateinos</a:t>
            </a:r>
            <a:r>
              <a:t>)</a:t>
            </a:r>
          </a:p>
          <a:p>
            <a:pPr lvl="1" marL="1097280" indent="-548640" defTabSz="792479">
              <a:lnSpc>
                <a:spcPct val="120000"/>
              </a:lnSpc>
              <a:spcBef>
                <a:spcPts val="3400"/>
              </a:spcBef>
              <a:buBlip>
                <a:blip r:embed="rId2"/>
              </a:buBlip>
              <a:defRPr sz="4416"/>
            </a:pPr>
            <a:r>
              <a:t>Scarlet — the color of royalty; also the color of the dragon (see 12:3)</a:t>
            </a:r>
          </a:p>
          <a:p>
            <a:pPr marL="548640" indent="-548640" defTabSz="792479">
              <a:lnSpc>
                <a:spcPct val="120000"/>
              </a:lnSpc>
              <a:spcBef>
                <a:spcPts val="3400"/>
              </a:spcBef>
              <a:buBlip>
                <a:blip r:embed="rId2"/>
              </a:buBlip>
              <a:defRPr sz="4416"/>
            </a:pPr>
            <a:r>
              <a:t>The woman </a:t>
            </a:r>
            <a:r>
              <a:rPr i="1" u="sng"/>
              <a:t>sits</a:t>
            </a:r>
            <a:r>
              <a:t> on the scarlet beast (verse 3) — the beast is subservient to the woman</a:t>
            </a:r>
          </a:p>
          <a:p>
            <a:pPr lvl="1" marL="1097280" indent="-548640" defTabSz="792479">
              <a:lnSpc>
                <a:spcPct val="120000"/>
              </a:lnSpc>
              <a:spcBef>
                <a:spcPts val="3400"/>
              </a:spcBef>
              <a:buBlip>
                <a:blip r:embed="rId2"/>
              </a:buBlip>
              <a:defRPr sz="4416"/>
            </a:pPr>
            <a:r>
              <a:t>She is clothed as a queen “in purple and scarlet…”</a:t>
            </a:r>
          </a:p>
          <a:p>
            <a:pPr lvl="1" marL="1097280" indent="-548640" defTabSz="792479">
              <a:lnSpc>
                <a:spcPct val="120000"/>
              </a:lnSpc>
              <a:spcBef>
                <a:spcPts val="3400"/>
              </a:spcBef>
              <a:buBlip>
                <a:blip r:embed="rId2"/>
              </a:buBlip>
              <a:defRPr sz="4416"/>
            </a:pPr>
            <a:r>
              <a:t>She holds a “golden cup…” — used to seduce and intoxicate the nations (verse 2, 18:3)</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8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8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81">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1"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Mystery, Babylon the Great"/>
          <p:cNvSpPr txBox="1"/>
          <p:nvPr>
            <p:ph type="title"/>
          </p:nvPr>
        </p:nvSpPr>
        <p:spPr>
          <a:prstGeom prst="rect">
            <a:avLst/>
          </a:prstGeom>
        </p:spPr>
        <p:txBody>
          <a:bodyPr/>
          <a:lstStyle/>
          <a:p>
            <a:pPr/>
            <a:r>
              <a:t>Mystery, Babylon the Great</a:t>
            </a:r>
          </a:p>
        </p:txBody>
      </p:sp>
      <p:sp>
        <p:nvSpPr>
          <p:cNvPr id="184" name="Genesis 11 — the Tower of Babel, unified humanity defies God…"/>
          <p:cNvSpPr txBox="1"/>
          <p:nvPr>
            <p:ph type="body" idx="1"/>
          </p:nvPr>
        </p:nvSpPr>
        <p:spPr>
          <a:prstGeom prst="rect">
            <a:avLst/>
          </a:prstGeom>
        </p:spPr>
        <p:txBody>
          <a:bodyPr/>
          <a:lstStyle/>
          <a:p>
            <a:pPr>
              <a:buBlip>
                <a:blip r:embed="rId2"/>
              </a:buBlip>
            </a:pPr>
            <a:r>
              <a:t>Genesis 11 — the Tower of Babel, unified humanity defies God</a:t>
            </a:r>
          </a:p>
          <a:p>
            <a:pPr>
              <a:buBlip>
                <a:blip r:embed="rId2"/>
              </a:buBlip>
            </a:pPr>
            <a:r>
              <a:t>Used as an archetype — think of it as the “spirit of Babylon”</a:t>
            </a:r>
          </a:p>
          <a:p>
            <a:pPr lvl="1">
              <a:buBlip>
                <a:blip r:embed="rId2"/>
              </a:buBlip>
            </a:pPr>
            <a:r>
              <a:t>11:8 — the great city (Babylon) is evident in places like Sodom, Egypt, and Jerusalem</a:t>
            </a:r>
          </a:p>
          <a:p>
            <a:pPr lvl="1">
              <a:buBlip>
                <a:blip r:embed="rId2"/>
              </a:buBlip>
            </a:pPr>
            <a:r>
              <a:t>Revelation 18:24, “And in her was found the blood of prophets and saints, and of all who were slain on the earth.”</a:t>
            </a:r>
          </a:p>
          <a:p>
            <a:pPr>
              <a:buBlip>
                <a:blip r:embed="rId2"/>
              </a:buBlip>
            </a:pPr>
            <a:r>
              <a:t>Rome is the manifestation of “Babylon”: Revelation 17:18, “And the woman whom you saw is that great city which reigns over the kings of the earth.”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8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4"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17:7-11"/>
          <p:cNvSpPr txBox="1"/>
          <p:nvPr>
            <p:ph type="ctrTitle"/>
          </p:nvPr>
        </p:nvSpPr>
        <p:spPr>
          <a:prstGeom prst="rect">
            <a:avLst/>
          </a:prstGeom>
        </p:spPr>
        <p:txBody>
          <a:bodyPr/>
          <a:lstStyle/>
          <a:p>
            <a:pPr/>
            <a:r>
              <a:t>17:7-11</a:t>
            </a:r>
          </a:p>
        </p:txBody>
      </p:sp>
      <p:sp>
        <p:nvSpPr>
          <p:cNvPr id="187" name="But the angel said to me, “Why did you marvel? I will tell you the mystery of the woman and of the beast that carries her, which has the seven heads and the ten horns. The beast that you saw was, and is not, and will ascend out of the bottomless pit and "/>
          <p:cNvSpPr txBox="1"/>
          <p:nvPr>
            <p:ph type="subTitle" idx="1"/>
          </p:nvPr>
        </p:nvSpPr>
        <p:spPr>
          <a:prstGeom prst="rect">
            <a:avLst/>
          </a:prstGeom>
        </p:spPr>
        <p:txBody>
          <a:bodyPr/>
          <a:lstStyle>
            <a:lvl1pPr defTabSz="586104">
              <a:defRPr sz="4260"/>
            </a:lvl1pPr>
          </a:lstStyle>
          <a:p>
            <a:pPr/>
            <a:r>
              <a:t>But the angel said to me, “Why did you marvel? I will tell you the mystery of the woman and of the beast that carries her, which has the seven heads and the ten horns. The beast that you saw was, and is not, and will ascend out of the bottomless pit and go to perdition. And those who dwell on the earth will marvel, whose names are not written in the Book of Life from the foundation of the world, when they see the beast that was, and is not, and yet is. Here is the mind which has wisdom: The seven heads are seven mountains on which the woman sits. There are also seven kings. Five have fallen, one is, and the other has not yet come. And when he comes, he must continue a short time. The beast that was, and is not, is himself also the eighth, and is of the seven, and is going to perdition.”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viewing The beast"/>
          <p:cNvSpPr txBox="1"/>
          <p:nvPr>
            <p:ph type="title"/>
          </p:nvPr>
        </p:nvSpPr>
        <p:spPr>
          <a:prstGeom prst="rect">
            <a:avLst/>
          </a:prstGeom>
        </p:spPr>
        <p:txBody>
          <a:bodyPr/>
          <a:lstStyle/>
          <a:p>
            <a:pPr/>
            <a:r>
              <a:t>Reviewing The beast</a:t>
            </a:r>
          </a:p>
        </p:txBody>
      </p:sp>
      <p:sp>
        <p:nvSpPr>
          <p:cNvPr id="190" name="Seven heads = seven stages of Roman power…"/>
          <p:cNvSpPr txBox="1"/>
          <p:nvPr>
            <p:ph type="body" idx="1"/>
          </p:nvPr>
        </p:nvSpPr>
        <p:spPr>
          <a:prstGeom prst="rect">
            <a:avLst/>
          </a:prstGeom>
        </p:spPr>
        <p:txBody>
          <a:bodyPr/>
          <a:lstStyle/>
          <a:p>
            <a:pPr marL="525780" indent="-525780" defTabSz="759459">
              <a:lnSpc>
                <a:spcPct val="110000"/>
              </a:lnSpc>
              <a:spcBef>
                <a:spcPts val="3300"/>
              </a:spcBef>
              <a:buBlip>
                <a:blip r:embed="rId2"/>
              </a:buBlip>
              <a:defRPr sz="4232"/>
            </a:pPr>
            <a:r>
              <a:t>Seven heads = seven stages of Roman power</a:t>
            </a:r>
          </a:p>
          <a:p>
            <a:pPr lvl="1" marL="1051560" indent="-525780" defTabSz="759459">
              <a:lnSpc>
                <a:spcPct val="110000"/>
              </a:lnSpc>
              <a:spcBef>
                <a:spcPts val="3300"/>
              </a:spcBef>
              <a:buBlip>
                <a:blip r:embed="rId2"/>
              </a:buBlip>
              <a:defRPr sz="4232"/>
            </a:pPr>
            <a:r>
              <a:t>Five have fallen — five stages of power have passed</a:t>
            </a:r>
          </a:p>
          <a:p>
            <a:pPr lvl="1" marL="1051560" indent="-525780" defTabSz="759459">
              <a:lnSpc>
                <a:spcPct val="110000"/>
              </a:lnSpc>
              <a:spcBef>
                <a:spcPts val="3300"/>
              </a:spcBef>
              <a:buBlip>
                <a:blip r:embed="rId2"/>
              </a:buBlip>
              <a:defRPr sz="4232"/>
            </a:pPr>
            <a:r>
              <a:t>One is — the Principate which lasts from Augustus to Diocletian</a:t>
            </a:r>
          </a:p>
          <a:p>
            <a:pPr lvl="1" marL="1051560" indent="-525780" defTabSz="759459">
              <a:lnSpc>
                <a:spcPct val="110000"/>
              </a:lnSpc>
              <a:spcBef>
                <a:spcPts val="3300"/>
              </a:spcBef>
              <a:buBlip>
                <a:blip r:embed="rId2"/>
              </a:buBlip>
              <a:defRPr sz="4232"/>
            </a:pPr>
            <a:r>
              <a:t>The other has not yet come…he will endure for a short time — Constantine to the fall of Rome in the West</a:t>
            </a:r>
          </a:p>
          <a:p>
            <a:pPr lvl="1" marL="1051560" indent="-525780" defTabSz="759459">
              <a:lnSpc>
                <a:spcPct val="110000"/>
              </a:lnSpc>
              <a:spcBef>
                <a:spcPts val="3300"/>
              </a:spcBef>
              <a:buBlip>
                <a:blip r:embed="rId2"/>
              </a:buBlip>
              <a:defRPr sz="4232"/>
            </a:pPr>
            <a:r>
              <a:t>“seven mountains on which the woman sits” = city of Rome sat on seven hills</a:t>
            </a:r>
          </a:p>
          <a:p>
            <a:pPr marL="525780" indent="-525780" defTabSz="759459">
              <a:lnSpc>
                <a:spcPct val="110000"/>
              </a:lnSpc>
              <a:spcBef>
                <a:spcPts val="3300"/>
              </a:spcBef>
              <a:buBlip>
                <a:blip r:embed="rId2"/>
              </a:buBlip>
              <a:defRPr sz="4232"/>
            </a:pPr>
            <a:r>
              <a:t>The “beast himself is also the eighth, and is of the seven” = the Catholic Church</a:t>
            </a:r>
          </a:p>
          <a:p>
            <a:pPr marL="525780" indent="-525780" defTabSz="759459">
              <a:lnSpc>
                <a:spcPct val="110000"/>
              </a:lnSpc>
              <a:spcBef>
                <a:spcPts val="3300"/>
              </a:spcBef>
              <a:buBlip>
                <a:blip r:embed="rId2"/>
              </a:buBlip>
              <a:defRPr sz="4232"/>
            </a:pPr>
            <a:r>
              <a:t>Ten horns = European nations that emerged from the Roman Empire (verse 12)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9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90">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A few more things about the beast"/>
          <p:cNvSpPr txBox="1"/>
          <p:nvPr>
            <p:ph type="title"/>
          </p:nvPr>
        </p:nvSpPr>
        <p:spPr>
          <a:prstGeom prst="rect">
            <a:avLst/>
          </a:prstGeom>
        </p:spPr>
        <p:txBody>
          <a:bodyPr/>
          <a:lstStyle/>
          <a:p>
            <a:pPr/>
            <a:r>
              <a:t>A few more things about the beast</a:t>
            </a:r>
          </a:p>
        </p:txBody>
      </p:sp>
      <p:sp>
        <p:nvSpPr>
          <p:cNvPr id="193" name="He emerges from “the bottomless pit”…"/>
          <p:cNvSpPr txBox="1"/>
          <p:nvPr>
            <p:ph type="body" idx="1"/>
          </p:nvPr>
        </p:nvSpPr>
        <p:spPr>
          <a:xfrm>
            <a:off x="952500" y="3926726"/>
            <a:ext cx="22479000" cy="8707348"/>
          </a:xfrm>
          <a:prstGeom prst="rect">
            <a:avLst/>
          </a:prstGeom>
        </p:spPr>
        <p:txBody>
          <a:bodyPr/>
          <a:lstStyle/>
          <a:p>
            <a:pPr marL="508634" indent="-508634" defTabSz="734694">
              <a:lnSpc>
                <a:spcPct val="110000"/>
              </a:lnSpc>
              <a:spcBef>
                <a:spcPts val="3200"/>
              </a:spcBef>
              <a:buBlip>
                <a:blip r:embed="rId2"/>
              </a:buBlip>
              <a:defRPr sz="4093"/>
            </a:pPr>
            <a:r>
              <a:t>He emerges from “the bottomless pit”</a:t>
            </a:r>
          </a:p>
          <a:p>
            <a:pPr lvl="1" marL="1017269" indent="-508634" defTabSz="734694">
              <a:lnSpc>
                <a:spcPct val="110000"/>
              </a:lnSpc>
              <a:spcBef>
                <a:spcPts val="3200"/>
              </a:spcBef>
              <a:buBlip>
                <a:blip r:embed="rId2"/>
              </a:buBlip>
              <a:defRPr sz="4093"/>
            </a:pPr>
            <a:r>
              <a:t>Revelation 11:7, “When they finish their testimony, the beast that ascends out of the bottomless pit will make war against them, overcome them, and kill them.”</a:t>
            </a:r>
          </a:p>
          <a:p>
            <a:pPr lvl="1" marL="1017269" indent="-508634" defTabSz="734694">
              <a:lnSpc>
                <a:spcPct val="110000"/>
              </a:lnSpc>
              <a:spcBef>
                <a:spcPts val="3200"/>
              </a:spcBef>
              <a:buBlip>
                <a:blip r:embed="rId2"/>
              </a:buBlip>
              <a:defRPr sz="4093"/>
            </a:pPr>
            <a:r>
              <a:t>The beast is a earthly manifestation of Satan’s power: Revelation 13:2, “The dragon gave (the beast) his power, his throne, and great authority.”</a:t>
            </a:r>
          </a:p>
          <a:p>
            <a:pPr marL="508634" indent="-508634" defTabSz="734694">
              <a:lnSpc>
                <a:spcPct val="110000"/>
              </a:lnSpc>
              <a:spcBef>
                <a:spcPts val="3200"/>
              </a:spcBef>
              <a:buBlip>
                <a:blip r:embed="rId2"/>
              </a:buBlip>
              <a:defRPr sz="4093"/>
            </a:pPr>
            <a:r>
              <a:t>The beast “is going to perdition” </a:t>
            </a:r>
          </a:p>
          <a:p>
            <a:pPr lvl="1" marL="1017269" indent="-508634" defTabSz="734694">
              <a:lnSpc>
                <a:spcPct val="110000"/>
              </a:lnSpc>
              <a:spcBef>
                <a:spcPts val="3200"/>
              </a:spcBef>
              <a:buBlip>
                <a:blip r:embed="rId2"/>
              </a:buBlip>
              <a:defRPr sz="4093"/>
            </a:pPr>
            <a:r>
              <a:t>Perdition = destruction, judgment</a:t>
            </a:r>
          </a:p>
          <a:p>
            <a:pPr lvl="1" marL="1017269" indent="-508634" defTabSz="734694">
              <a:lnSpc>
                <a:spcPct val="110000"/>
              </a:lnSpc>
              <a:spcBef>
                <a:spcPts val="3200"/>
              </a:spcBef>
              <a:buBlip>
                <a:blip r:embed="rId2"/>
              </a:buBlip>
              <a:defRPr sz="4093"/>
            </a:pPr>
            <a:r>
              <a:t>Revelation 19:20, “Then the beast was captured, and with him the false prophet who worked signs in his presence, by which he deceived those who received the mark of the beast and those who worshiped his image. These two were cast alive into the lake of fire burning with brimstone.”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9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3"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17:12-14"/>
          <p:cNvSpPr txBox="1"/>
          <p:nvPr>
            <p:ph type="ctrTitle"/>
          </p:nvPr>
        </p:nvSpPr>
        <p:spPr>
          <a:prstGeom prst="rect">
            <a:avLst/>
          </a:prstGeom>
        </p:spPr>
        <p:txBody>
          <a:bodyPr/>
          <a:lstStyle/>
          <a:p>
            <a:pPr/>
            <a:r>
              <a:t>17:12-14</a:t>
            </a:r>
          </a:p>
        </p:txBody>
      </p:sp>
      <p:sp>
        <p:nvSpPr>
          <p:cNvPr id="196" name="“The ten horns which you saw are ten kings who have received no kingdom as yet, but they receive authority for one hour as kings with the beast. These are of one mind, and they will give their power and authority to the beast. These will make war with th"/>
          <p:cNvSpPr txBox="1"/>
          <p:nvPr>
            <p:ph type="subTitle" idx="1"/>
          </p:nvPr>
        </p:nvSpPr>
        <p:spPr>
          <a:prstGeom prst="rect">
            <a:avLst/>
          </a:prstGeom>
        </p:spPr>
        <p:txBody>
          <a:bodyPr/>
          <a:lstStyle>
            <a:lvl1pPr defTabSz="800735">
              <a:defRPr sz="5820"/>
            </a:lvl1pPr>
          </a:lstStyle>
          <a:p>
            <a:pPr/>
            <a:r>
              <a:t>“The ten horns which you saw are ten kings who have received no kingdom as yet, but they receive authority for one hour as kings with the beast. These are of one mind, and they will give their power and authority to the beast. These will make war with the Lamb, and the Lamb will overcome them, for He is Lord of lords and King of kings; and those who are with Him are called, chosen, and faithful.”</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European kingdoms"/>
          <p:cNvSpPr txBox="1"/>
          <p:nvPr>
            <p:ph type="title"/>
          </p:nvPr>
        </p:nvSpPr>
        <p:spPr>
          <a:prstGeom prst="rect">
            <a:avLst/>
          </a:prstGeom>
        </p:spPr>
        <p:txBody>
          <a:bodyPr/>
          <a:lstStyle/>
          <a:p>
            <a:pPr/>
            <a:r>
              <a:t>European kingdoms</a:t>
            </a:r>
          </a:p>
        </p:txBody>
      </p:sp>
      <p:sp>
        <p:nvSpPr>
          <p:cNvPr id="199" name="The kingdoms which emerged following the decline and fall of the Western Roman Empire…"/>
          <p:cNvSpPr txBox="1"/>
          <p:nvPr>
            <p:ph type="body" idx="1"/>
          </p:nvPr>
        </p:nvSpPr>
        <p:spPr>
          <a:xfrm>
            <a:off x="952500" y="3908366"/>
            <a:ext cx="22479000" cy="8775818"/>
          </a:xfrm>
          <a:prstGeom prst="rect">
            <a:avLst/>
          </a:prstGeom>
        </p:spPr>
        <p:txBody>
          <a:bodyPr/>
          <a:lstStyle/>
          <a:p>
            <a:pPr>
              <a:lnSpc>
                <a:spcPct val="110000"/>
              </a:lnSpc>
              <a:spcBef>
                <a:spcPts val="4200"/>
              </a:spcBef>
              <a:buBlip>
                <a:blip r:embed="rId2"/>
              </a:buBlip>
              <a:defRPr sz="4700"/>
            </a:pPr>
            <a:r>
              <a:t>The kingdoms which emerged following the decline and fall of the Western Roman Empire</a:t>
            </a:r>
          </a:p>
          <a:p>
            <a:pPr>
              <a:lnSpc>
                <a:spcPct val="110000"/>
              </a:lnSpc>
              <a:spcBef>
                <a:spcPts val="4200"/>
              </a:spcBef>
              <a:buBlip>
                <a:blip r:embed="rId2"/>
              </a:buBlip>
              <a:defRPr sz="4700"/>
            </a:pPr>
            <a:r>
              <a:t>They subjected themselves to authority of the Catholic Church: “These are of one mind, and they will give their power and authority to the beast.”</a:t>
            </a:r>
          </a:p>
          <a:p>
            <a:pPr>
              <a:lnSpc>
                <a:spcPct val="110000"/>
              </a:lnSpc>
              <a:spcBef>
                <a:spcPts val="4200"/>
              </a:spcBef>
              <a:buBlip>
                <a:blip r:embed="rId2"/>
              </a:buBlip>
              <a:defRPr sz="4700"/>
            </a:pPr>
            <a:r>
              <a:t>These kingdoms allowed the Catholic Church to persecute dissenting views of Christianity</a:t>
            </a:r>
          </a:p>
          <a:p>
            <a:pPr lvl="1">
              <a:lnSpc>
                <a:spcPct val="110000"/>
              </a:lnSpc>
              <a:spcBef>
                <a:spcPts val="4200"/>
              </a:spcBef>
              <a:buBlip>
                <a:blip r:embed="rId2"/>
              </a:buBlip>
              <a:defRPr sz="4700"/>
            </a:pPr>
            <a:r>
              <a:t>“These will make war with the Lamb…”</a:t>
            </a:r>
          </a:p>
          <a:p>
            <a:pPr lvl="1">
              <a:lnSpc>
                <a:spcPct val="110000"/>
              </a:lnSpc>
              <a:spcBef>
                <a:spcPts val="4200"/>
              </a:spcBef>
              <a:buBlip>
                <a:blip r:embed="rId2"/>
              </a:buBlip>
              <a:defRPr sz="4700"/>
            </a:pPr>
            <a:r>
              <a:t>13:7, “It was granted to (the beast) to make war with the saints and to overcome them.”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9"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17:15-18"/>
          <p:cNvSpPr txBox="1"/>
          <p:nvPr>
            <p:ph type="ctrTitle"/>
          </p:nvPr>
        </p:nvSpPr>
        <p:spPr>
          <a:prstGeom prst="rect">
            <a:avLst/>
          </a:prstGeom>
        </p:spPr>
        <p:txBody>
          <a:bodyPr/>
          <a:lstStyle/>
          <a:p>
            <a:pPr/>
            <a:r>
              <a:t>17:15-18</a:t>
            </a:r>
          </a:p>
        </p:txBody>
      </p:sp>
      <p:sp>
        <p:nvSpPr>
          <p:cNvPr id="202" name="Then he said to me, “The waters which you saw, where the harlot sits, are peoples, multitudes, nations, and tongues. And the ten horns which you saw on the beast, these will hate the harlot, make her desolate and naked, eat her flesh and burn her with fi"/>
          <p:cNvSpPr txBox="1"/>
          <p:nvPr>
            <p:ph type="subTitle" idx="1"/>
          </p:nvPr>
        </p:nvSpPr>
        <p:spPr>
          <a:prstGeom prst="rect">
            <a:avLst/>
          </a:prstGeom>
        </p:spPr>
        <p:txBody>
          <a:bodyPr/>
          <a:lstStyle>
            <a:lvl1pPr defTabSz="693419">
              <a:defRPr sz="5040"/>
            </a:lvl1pPr>
          </a:lstStyle>
          <a:p>
            <a:pPr/>
            <a:r>
              <a:t>Then he said to me, “The waters which you saw, where the harlot sits, are peoples, multitudes, nations, and tongues. And the ten horns which you saw on the beast, these will hate the harlot, make her desolate and naked, eat her flesh and burn her with fire. For God has put it into their hearts to fulfill His purpose, to be of one mind, and to give their kingdom to the beast, until the words of God are fulfilled. And the woman whom you saw is that great city which reigns over the kings of the earth.”</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hese will hate the harlot”"/>
          <p:cNvSpPr txBox="1"/>
          <p:nvPr>
            <p:ph type="title"/>
          </p:nvPr>
        </p:nvSpPr>
        <p:spPr>
          <a:prstGeom prst="rect">
            <a:avLst/>
          </a:prstGeom>
        </p:spPr>
        <p:txBody>
          <a:bodyPr/>
          <a:lstStyle/>
          <a:p>
            <a:pPr/>
            <a:r>
              <a:t>“These will hate the harlot”</a:t>
            </a:r>
          </a:p>
        </p:txBody>
      </p:sp>
      <p:sp>
        <p:nvSpPr>
          <p:cNvPr id="205" name="“The waters which you saw, where the harlot sits, are peoples, multitudes, nations, and tongues” - the Catholic Church claimed ultimate spiritual and secular authority…"/>
          <p:cNvSpPr txBox="1"/>
          <p:nvPr>
            <p:ph type="body" idx="1"/>
          </p:nvPr>
        </p:nvSpPr>
        <p:spPr>
          <a:prstGeom prst="rect">
            <a:avLst/>
          </a:prstGeom>
        </p:spPr>
        <p:txBody>
          <a:bodyPr/>
          <a:lstStyle/>
          <a:p>
            <a:pPr>
              <a:lnSpc>
                <a:spcPct val="110000"/>
              </a:lnSpc>
              <a:spcBef>
                <a:spcPts val="2400"/>
              </a:spcBef>
              <a:buBlip>
                <a:blip r:embed="rId2"/>
              </a:buBlip>
              <a:defRPr sz="5000"/>
            </a:pPr>
            <a:r>
              <a:t>“The waters which you saw, where the harlot sits, are peoples, multitudes, nations, and tongues” - the Catholic Church claimed ultimate spiritual and secular authority</a:t>
            </a:r>
          </a:p>
          <a:p>
            <a:pPr>
              <a:lnSpc>
                <a:spcPct val="110000"/>
              </a:lnSpc>
              <a:spcBef>
                <a:spcPts val="2400"/>
              </a:spcBef>
              <a:buBlip>
                <a:blip r:embed="rId2"/>
              </a:buBlip>
              <a:defRPr sz="5000"/>
            </a:pPr>
            <a:r>
              <a:t>The kingdoms of Europe cooperated with the Catholic Church for a time — they “(gave) their kingdom to the beast”</a:t>
            </a:r>
          </a:p>
          <a:p>
            <a:pPr>
              <a:lnSpc>
                <a:spcPct val="110000"/>
              </a:lnSpc>
              <a:spcBef>
                <a:spcPts val="2400"/>
              </a:spcBef>
              <a:buBlip>
                <a:blip r:embed="rId2"/>
              </a:buBlip>
              <a:defRPr sz="5000"/>
            </a:pPr>
            <a:r>
              <a:t>They gradually threw off the yoke of Catholicism</a:t>
            </a:r>
          </a:p>
          <a:p>
            <a:pPr lvl="1">
              <a:lnSpc>
                <a:spcPct val="110000"/>
              </a:lnSpc>
              <a:spcBef>
                <a:spcPts val="2400"/>
              </a:spcBef>
              <a:buBlip>
                <a:blip r:embed="rId2"/>
              </a:buBlip>
              <a:defRPr sz="5000"/>
            </a:pPr>
            <a:r>
              <a:t>Protestant Reformation (discussed in trumpet #6)</a:t>
            </a:r>
          </a:p>
          <a:p>
            <a:pPr lvl="1">
              <a:lnSpc>
                <a:spcPct val="110000"/>
              </a:lnSpc>
              <a:spcBef>
                <a:spcPts val="2400"/>
              </a:spcBef>
              <a:buBlip>
                <a:blip r:embed="rId2"/>
              </a:buBlip>
              <a:defRPr sz="5000"/>
            </a:pPr>
            <a:r>
              <a:t>French Revolution (discussed in bowl #1)</a:t>
            </a:r>
          </a:p>
          <a:p>
            <a:pPr lvl="1">
              <a:lnSpc>
                <a:spcPct val="110000"/>
              </a:lnSpc>
              <a:spcBef>
                <a:spcPts val="2400"/>
              </a:spcBef>
              <a:buBlip>
                <a:blip r:embed="rId2"/>
              </a:buBlip>
              <a:defRPr sz="5000"/>
            </a:pPr>
            <a:r>
              <a:t>Italian unification (discussed in bowl #5)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0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5"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18:1-3"/>
          <p:cNvSpPr txBox="1"/>
          <p:nvPr>
            <p:ph type="ctrTitle"/>
          </p:nvPr>
        </p:nvSpPr>
        <p:spPr>
          <a:prstGeom prst="rect">
            <a:avLst/>
          </a:prstGeom>
        </p:spPr>
        <p:txBody>
          <a:bodyPr/>
          <a:lstStyle/>
          <a:p>
            <a:pPr/>
            <a:r>
              <a:t>18:1-3</a:t>
            </a:r>
          </a:p>
        </p:txBody>
      </p:sp>
      <p:sp>
        <p:nvSpPr>
          <p:cNvPr id="208" name="After these things I saw another angel coming down from heaven, having great authority, and the earth was illuminated with his glory. And he cried mightily with a loud voice, saying, “Babylon the great is fallen, is fallen, and has become a dwelling plac"/>
          <p:cNvSpPr txBox="1"/>
          <p:nvPr>
            <p:ph type="subTitle" idx="1"/>
          </p:nvPr>
        </p:nvSpPr>
        <p:spPr>
          <a:prstGeom prst="rect">
            <a:avLst/>
          </a:prstGeom>
        </p:spPr>
        <p:txBody>
          <a:bodyPr/>
          <a:lstStyle>
            <a:lvl1pPr defTabSz="676909">
              <a:defRPr sz="4920"/>
            </a:lvl1pPr>
          </a:lstStyle>
          <a:p>
            <a:pPr/>
            <a:r>
              <a:t>After these things I saw another angel coming down from heaven, having great authority, and the earth was illuminated with his glory. And he cried mightily with a loud voice, saying, “Babylon the great is fallen, is fallen, and has become a dwelling place of demons, a prison for every foul spirit, and a cage for every unclean and hated bird! For all the nations have drunk of the wine of the wrath of her fornication, the kings of the earth have committed fornication with her, and the merchants of the earth have become rich through the abundance of her luxury.”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ummary of Bowls 6-7"/>
          <p:cNvSpPr txBox="1"/>
          <p:nvPr>
            <p:ph type="title"/>
          </p:nvPr>
        </p:nvSpPr>
        <p:spPr>
          <a:prstGeom prst="rect">
            <a:avLst/>
          </a:prstGeom>
        </p:spPr>
        <p:txBody>
          <a:bodyPr/>
          <a:lstStyle/>
          <a:p>
            <a:pPr/>
            <a:r>
              <a:t>Summary of Bowls 6-7</a:t>
            </a:r>
          </a:p>
        </p:txBody>
      </p:sp>
      <p:sp>
        <p:nvSpPr>
          <p:cNvPr id="158" name="Bowl 6 represents the decline and fall of the Ottoman Empire…"/>
          <p:cNvSpPr txBox="1"/>
          <p:nvPr>
            <p:ph type="body" idx="1"/>
          </p:nvPr>
        </p:nvSpPr>
        <p:spPr>
          <a:prstGeom prst="rect">
            <a:avLst/>
          </a:prstGeom>
        </p:spPr>
        <p:txBody>
          <a:bodyPr/>
          <a:lstStyle/>
          <a:p>
            <a:pPr marL="571499" indent="-571499">
              <a:lnSpc>
                <a:spcPct val="110000"/>
              </a:lnSpc>
              <a:buBlip>
                <a:blip r:embed="rId2"/>
              </a:buBlip>
              <a:defRPr sz="6000"/>
            </a:pPr>
            <a:r>
              <a:t>Bowl 6 represents the decline and fall of the Ottoman Empire</a:t>
            </a:r>
          </a:p>
          <a:p>
            <a:pPr lvl="1" marL="1142999" indent="-571499">
              <a:lnSpc>
                <a:spcPct val="110000"/>
              </a:lnSpc>
              <a:buBlip>
                <a:blip r:embed="rId2"/>
              </a:buBlip>
              <a:defRPr sz="6000"/>
            </a:pPr>
            <a:r>
              <a:t>This makes way for the modern kingdoms of the Middle East </a:t>
            </a:r>
          </a:p>
          <a:p>
            <a:pPr lvl="1" marL="1142999" indent="-571499">
              <a:lnSpc>
                <a:spcPct val="110000"/>
              </a:lnSpc>
              <a:buBlip>
                <a:blip r:embed="rId2"/>
              </a:buBlip>
              <a:defRPr sz="6000"/>
            </a:pPr>
            <a:r>
              <a:t>Dangerous doctrines, philosophies, and ideologies emanate from Europe</a:t>
            </a:r>
          </a:p>
          <a:p>
            <a:pPr lvl="1" marL="1142999" indent="-571499">
              <a:lnSpc>
                <a:spcPct val="110000"/>
              </a:lnSpc>
              <a:buBlip>
                <a:blip r:embed="rId2"/>
              </a:buBlip>
              <a:defRPr sz="6000"/>
            </a:pPr>
            <a:r>
              <a:t>These developments draw the world toward Armageddon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8"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Babylon the great is fallen, is fallen”"/>
          <p:cNvSpPr txBox="1"/>
          <p:nvPr>
            <p:ph type="title"/>
          </p:nvPr>
        </p:nvSpPr>
        <p:spPr>
          <a:prstGeom prst="rect">
            <a:avLst/>
          </a:prstGeom>
        </p:spPr>
        <p:txBody>
          <a:bodyPr/>
          <a:lstStyle/>
          <a:p>
            <a:pPr/>
            <a:r>
              <a:t>“Babylon the great is fallen, is fallen”</a:t>
            </a:r>
          </a:p>
        </p:txBody>
      </p:sp>
      <p:sp>
        <p:nvSpPr>
          <p:cNvPr id="211" name="The angel illuminates the earth with heavenly glory — the light of heaven exposes Babylon’s depravity (see Ephesians 5:13, John 3:19-21)…"/>
          <p:cNvSpPr txBox="1"/>
          <p:nvPr>
            <p:ph type="body" idx="1"/>
          </p:nvPr>
        </p:nvSpPr>
        <p:spPr>
          <a:xfrm>
            <a:off x="952500" y="4013267"/>
            <a:ext cx="22479000" cy="8534266"/>
          </a:xfrm>
          <a:prstGeom prst="rect">
            <a:avLst/>
          </a:prstGeom>
        </p:spPr>
        <p:txBody>
          <a:bodyPr/>
          <a:lstStyle/>
          <a:p>
            <a:pPr marL="565784" indent="-565784" defTabSz="817244">
              <a:lnSpc>
                <a:spcPct val="110000"/>
              </a:lnSpc>
              <a:spcBef>
                <a:spcPts val="3800"/>
              </a:spcBef>
              <a:buBlip>
                <a:blip r:embed="rId3"/>
              </a:buBlip>
              <a:defRPr sz="5346"/>
            </a:pPr>
            <a:r>
              <a:t>The angel illuminates the earth with heavenly glory — the light of heaven exposes Babylon’s depravity (see Ephesians 5:13, John 3:19-21)</a:t>
            </a:r>
          </a:p>
          <a:p>
            <a:pPr marL="565784" indent="-565784" defTabSz="817244">
              <a:lnSpc>
                <a:spcPct val="110000"/>
              </a:lnSpc>
              <a:spcBef>
                <a:spcPts val="3800"/>
              </a:spcBef>
              <a:buBlip>
                <a:blip r:embed="rId3"/>
              </a:buBlip>
              <a:defRPr sz="5346"/>
            </a:pPr>
            <a:r>
              <a:t>14:8 has been fulfilled: “Babylon is fallen, is fallen, that great city, because she has made all nations drink of the wine of the wrath of her fornication.”</a:t>
            </a:r>
          </a:p>
          <a:p>
            <a:pPr marL="565784" indent="-565784" defTabSz="817244">
              <a:lnSpc>
                <a:spcPct val="110000"/>
              </a:lnSpc>
              <a:spcBef>
                <a:spcPts val="3800"/>
              </a:spcBef>
              <a:buBlip>
                <a:blip r:embed="rId3"/>
              </a:buBlip>
              <a:defRPr sz="5346"/>
            </a:pPr>
            <a:r>
              <a:t>With the seventh bowl, the Catholic Church and the kingdoms of Europe are a shell of their former selves.</a:t>
            </a:r>
          </a:p>
          <a:p>
            <a:pPr marL="565784" indent="-565784" defTabSz="817244">
              <a:lnSpc>
                <a:spcPct val="110000"/>
              </a:lnSpc>
              <a:spcBef>
                <a:spcPts val="3800"/>
              </a:spcBef>
              <a:buBlip>
                <a:blip r:embed="rId3"/>
              </a:buBlip>
              <a:defRPr sz="5346"/>
            </a:pPr>
            <a:r>
              <a:t>They became “a dwelling place of demons, a prison for every foul spirit, and a cage for every unclean and hated bird” — moral decay and spiritual corruption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1">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1"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18:4-8"/>
          <p:cNvSpPr txBox="1"/>
          <p:nvPr>
            <p:ph type="ctrTitle"/>
          </p:nvPr>
        </p:nvSpPr>
        <p:spPr>
          <a:prstGeom prst="rect">
            <a:avLst/>
          </a:prstGeom>
        </p:spPr>
        <p:txBody>
          <a:bodyPr/>
          <a:lstStyle/>
          <a:p>
            <a:pPr/>
            <a:r>
              <a:t>18:4-8</a:t>
            </a:r>
          </a:p>
        </p:txBody>
      </p:sp>
      <p:sp>
        <p:nvSpPr>
          <p:cNvPr id="216" name="And I heard another voice from heaven saying, &quot;Come out of her, my people, lest you share in her sins, and lest you receive of her plagues. For her sins have reached to heaven, and God has remembered her iniquities. Render to her just as she rendered to "/>
          <p:cNvSpPr txBox="1"/>
          <p:nvPr>
            <p:ph type="subTitle" idx="1"/>
          </p:nvPr>
        </p:nvSpPr>
        <p:spPr>
          <a:prstGeom prst="rect">
            <a:avLst/>
          </a:prstGeom>
        </p:spPr>
        <p:txBody>
          <a:bodyPr/>
          <a:lstStyle>
            <a:lvl1pPr defTabSz="586104">
              <a:defRPr sz="4260"/>
            </a:lvl1pPr>
          </a:lstStyle>
          <a:p>
            <a:pPr/>
            <a:r>
              <a:t>And I heard another voice from heaven saying, "Come out of her, my people, lest you share in her sins, and lest you receive of her plagues. For her sins have reached to heaven, and God has remembered her iniquities. Render to her just as she rendered to you, and repay her double according to her works; in the cup which she has mixed, mix double for her. In the measure that she glorified herself and lived luxuriously, in the same measure give her torment and sorrow; for she says in her heart, 'I sit as queen, and am no widow, and will not see sorrow.’ Therefore her plagues will come in one day—death and mourning and famine. And she will be utterly burned with fire, for strong is the Lord God who judges her.</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come out of her, my people”"/>
          <p:cNvSpPr txBox="1"/>
          <p:nvPr>
            <p:ph type="title"/>
          </p:nvPr>
        </p:nvSpPr>
        <p:spPr>
          <a:prstGeom prst="rect">
            <a:avLst/>
          </a:prstGeom>
        </p:spPr>
        <p:txBody>
          <a:bodyPr/>
          <a:lstStyle/>
          <a:p>
            <a:pPr/>
            <a:r>
              <a:t>“come out of her, my people”</a:t>
            </a:r>
          </a:p>
        </p:txBody>
      </p:sp>
      <p:sp>
        <p:nvSpPr>
          <p:cNvPr id="219" name="Echoes of Isaiah and Jeremiah: e.g. Jeremiah 51:45, “My people, go out of the midst of her! And let everyone deliver himself from the fierce anger of the LORD.”…"/>
          <p:cNvSpPr txBox="1"/>
          <p:nvPr>
            <p:ph type="body" idx="1"/>
          </p:nvPr>
        </p:nvSpPr>
        <p:spPr>
          <a:xfrm>
            <a:off x="952500" y="3842072"/>
            <a:ext cx="22479000" cy="8908406"/>
          </a:xfrm>
          <a:prstGeom prst="rect">
            <a:avLst/>
          </a:prstGeom>
        </p:spPr>
        <p:txBody>
          <a:bodyPr/>
          <a:lstStyle/>
          <a:p>
            <a:pPr marL="560069" indent="-560069" defTabSz="808990">
              <a:lnSpc>
                <a:spcPct val="110000"/>
              </a:lnSpc>
              <a:spcBef>
                <a:spcPts val="3500"/>
              </a:spcBef>
              <a:buBlip>
                <a:blip r:embed="rId3"/>
              </a:buBlip>
              <a:defRPr sz="5292"/>
            </a:pPr>
            <a:r>
              <a:t>Echoes of Isaiah and Jeremiah: e.g. Jeremiah 51:45, “My people, go out of the midst of her! And let everyone deliver himself from the fierce anger of the LORD.”</a:t>
            </a:r>
          </a:p>
          <a:p>
            <a:pPr marL="560069" indent="-560069" defTabSz="808990">
              <a:lnSpc>
                <a:spcPct val="110000"/>
              </a:lnSpc>
              <a:spcBef>
                <a:spcPts val="3500"/>
              </a:spcBef>
              <a:buBlip>
                <a:blip r:embed="rId3"/>
              </a:buBlip>
              <a:defRPr sz="5292"/>
            </a:pPr>
            <a:r>
              <a:t>Revelation 13:9, “If anyone has an ear, let him hear.”</a:t>
            </a:r>
          </a:p>
          <a:p>
            <a:pPr lvl="1" marL="1120140" indent="-560070" defTabSz="808990">
              <a:lnSpc>
                <a:spcPct val="110000"/>
              </a:lnSpc>
              <a:spcBef>
                <a:spcPts val="3500"/>
              </a:spcBef>
              <a:buBlip>
                <a:blip r:embed="rId3"/>
              </a:buBlip>
              <a:defRPr sz="5292"/>
            </a:pPr>
            <a:r>
              <a:t>Heed the warning of 14:9-11</a:t>
            </a:r>
          </a:p>
          <a:p>
            <a:pPr lvl="1" marL="1120140" indent="-560070" defTabSz="808990">
              <a:lnSpc>
                <a:spcPct val="110000"/>
              </a:lnSpc>
              <a:spcBef>
                <a:spcPts val="3500"/>
              </a:spcBef>
              <a:buBlip>
                <a:blip r:embed="rId3"/>
              </a:buBlip>
              <a:defRPr sz="5292"/>
            </a:pPr>
            <a:r>
              <a:t>14:1-5: the faithful are rewarded</a:t>
            </a:r>
          </a:p>
          <a:p>
            <a:pPr marL="560069" indent="-560069" defTabSz="808990">
              <a:lnSpc>
                <a:spcPct val="110000"/>
              </a:lnSpc>
              <a:spcBef>
                <a:spcPts val="3500"/>
              </a:spcBef>
              <a:buBlip>
                <a:blip r:embed="rId3"/>
              </a:buBlip>
              <a:defRPr sz="5292"/>
            </a:pPr>
            <a:r>
              <a:t>“Come out of her, my people, lest you share in her sins, and lest you receive of her plagues” — a call to repent and to be sanctified (see 2 Corinthians 6:14-18)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9"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Repay her double…”"/>
          <p:cNvSpPr txBox="1"/>
          <p:nvPr>
            <p:ph type="title"/>
          </p:nvPr>
        </p:nvSpPr>
        <p:spPr>
          <a:prstGeom prst="rect">
            <a:avLst/>
          </a:prstGeom>
        </p:spPr>
        <p:txBody>
          <a:bodyPr/>
          <a:lstStyle/>
          <a:p>
            <a:pPr/>
            <a:r>
              <a:t>“Repay her double…”</a:t>
            </a:r>
          </a:p>
        </p:txBody>
      </p:sp>
      <p:sp>
        <p:nvSpPr>
          <p:cNvPr id="224" name="“her sins have reached to heaven” — Genesis 11:4…"/>
          <p:cNvSpPr txBox="1"/>
          <p:nvPr>
            <p:ph type="body" idx="1"/>
          </p:nvPr>
        </p:nvSpPr>
        <p:spPr>
          <a:xfrm>
            <a:off x="952500" y="3886784"/>
            <a:ext cx="22479000" cy="8787232"/>
          </a:xfrm>
          <a:prstGeom prst="rect">
            <a:avLst/>
          </a:prstGeom>
        </p:spPr>
        <p:txBody>
          <a:bodyPr/>
          <a:lstStyle/>
          <a:p>
            <a:pPr marL="497204" indent="-497204" defTabSz="718184">
              <a:lnSpc>
                <a:spcPct val="110000"/>
              </a:lnSpc>
              <a:spcBef>
                <a:spcPts val="3100"/>
              </a:spcBef>
              <a:buBlip>
                <a:blip r:embed="rId3"/>
              </a:buBlip>
              <a:defRPr sz="4698"/>
            </a:pPr>
            <a:r>
              <a:t>“her sins have reached to heaven” — Genesis 11:4</a:t>
            </a:r>
          </a:p>
          <a:p>
            <a:pPr marL="497204" indent="-497204" defTabSz="718184">
              <a:lnSpc>
                <a:spcPct val="110000"/>
              </a:lnSpc>
              <a:spcBef>
                <a:spcPts val="5200"/>
              </a:spcBef>
              <a:buBlip>
                <a:blip r:embed="rId3"/>
              </a:buBlip>
              <a:defRPr sz="5220"/>
            </a:pPr>
            <a:r>
              <a:t>Galatians 6:7-8, “Do not be deceived, God is not mocked; for whatever a man sows, that he will also reap. [8] For he who sows to his flesh will of the flesh reap corruption, but he who sows to the Spirit will of the Spirit reap everlasting life.”</a:t>
            </a:r>
          </a:p>
          <a:p>
            <a:pPr marL="497204" indent="-497204" defTabSz="718184">
              <a:lnSpc>
                <a:spcPct val="110000"/>
              </a:lnSpc>
              <a:spcBef>
                <a:spcPts val="5200"/>
              </a:spcBef>
              <a:buBlip>
                <a:blip r:embed="rId3"/>
              </a:buBlip>
              <a:defRPr sz="5220"/>
            </a:pPr>
            <a:r>
              <a:t>'I sit as queen, and am no widow, and will not see sorrow.’</a:t>
            </a:r>
          </a:p>
          <a:p>
            <a:pPr lvl="1" marL="994409" indent="-497204" defTabSz="718184">
              <a:lnSpc>
                <a:spcPct val="110000"/>
              </a:lnSpc>
              <a:spcBef>
                <a:spcPts val="5200"/>
              </a:spcBef>
              <a:buBlip>
                <a:blip r:embed="rId3"/>
              </a:buBlip>
              <a:defRPr sz="5220"/>
            </a:pPr>
            <a:r>
              <a:t>She is blinded by pride</a:t>
            </a:r>
          </a:p>
          <a:p>
            <a:pPr lvl="1" marL="994409" indent="-497204" defTabSz="718184">
              <a:lnSpc>
                <a:spcPct val="110000"/>
              </a:lnSpc>
              <a:spcBef>
                <a:spcPts val="5200"/>
              </a:spcBef>
              <a:buBlip>
                <a:blip r:embed="rId3"/>
              </a:buBlip>
              <a:defRPr sz="5220"/>
            </a:pPr>
            <a:r>
              <a:t>Echoes of Isaiah 47:7-10 (quoted on next slide)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2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4"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Isaiah 47:7-10"/>
          <p:cNvSpPr txBox="1"/>
          <p:nvPr>
            <p:ph type="body" idx="21"/>
          </p:nvPr>
        </p:nvSpPr>
        <p:spPr>
          <a:xfrm>
            <a:off x="952500" y="11878371"/>
            <a:ext cx="22479000" cy="711201"/>
          </a:xfrm>
          <a:prstGeom prst="rect">
            <a:avLst/>
          </a:prstGeom>
        </p:spPr>
        <p:txBody>
          <a:bodyPr/>
          <a:lstStyle/>
          <a:p>
            <a:pPr/>
            <a:r>
              <a:t>–Isaiah 47:7-10</a:t>
            </a:r>
          </a:p>
        </p:txBody>
      </p:sp>
      <p:sp>
        <p:nvSpPr>
          <p:cNvPr id="229" name="“And you said, 'I shall be a lady forever,' So that you did not take these things to heart, Nor remember the latter end of them. [8] Therefore hear this now, you who are given to pleasures, Who dwell securely, Who say in your heart, 'I am, and there is n"/>
          <p:cNvSpPr txBox="1"/>
          <p:nvPr>
            <p:ph type="body" idx="22"/>
          </p:nvPr>
        </p:nvSpPr>
        <p:spPr>
          <a:xfrm>
            <a:off x="952499" y="833243"/>
            <a:ext cx="22479001" cy="10668001"/>
          </a:xfrm>
          <a:prstGeom prst="rect">
            <a:avLst/>
          </a:prstGeom>
        </p:spPr>
        <p:txBody>
          <a:bodyPr/>
          <a:lstStyle>
            <a:lvl1pPr>
              <a:defRPr sz="5600"/>
            </a:lvl1pPr>
          </a:lstStyle>
          <a:p>
            <a:pPr/>
            <a:r>
              <a:t>“And you said, 'I shall be a lady forever,' So that you did not take these things to heart, Nor remember the latter end of them. [8] Therefore hear this now, you who are given to pleasures, Who dwell securely, Who say in your heart, 'I am, and there is no one else besides me; I shall not sit as a widow, Nor shall I know the loss of children'; [9] But these two things shall come to you In a moment, in one day: The loss of children, and widowhood. They shall come upon you in their fullness Because of the multitude of your sorceries, For the great abundance of your enchantments. [10] For you have trusted in your wickedness; You have said, 'No one sees me'; Your wisdom and your knowledge have warped you; And you have said in your heart, 'I am, and there is no one else besides me.’”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Jeremiah 16:17-18"/>
          <p:cNvSpPr txBox="1"/>
          <p:nvPr>
            <p:ph type="body" idx="21"/>
          </p:nvPr>
        </p:nvSpPr>
        <p:spPr>
          <a:xfrm>
            <a:off x="952500" y="11506989"/>
            <a:ext cx="22479000" cy="711201"/>
          </a:xfrm>
          <a:prstGeom prst="rect">
            <a:avLst/>
          </a:prstGeom>
        </p:spPr>
        <p:txBody>
          <a:bodyPr/>
          <a:lstStyle/>
          <a:p>
            <a:pPr/>
            <a:r>
              <a:t>–Jeremiah 16:17-18</a:t>
            </a:r>
          </a:p>
        </p:txBody>
      </p:sp>
      <p:sp>
        <p:nvSpPr>
          <p:cNvPr id="232" name="“For My eyes are on all their ways; they are not hidden from My face, nor is their iniquity hidden from My eyes. And first I will repay double for their iniquity and their sin, because they have defiled My land; they have filled My inheritance with the c"/>
          <p:cNvSpPr txBox="1"/>
          <p:nvPr>
            <p:ph type="body" idx="22"/>
          </p:nvPr>
        </p:nvSpPr>
        <p:spPr>
          <a:xfrm>
            <a:off x="952499" y="1794269"/>
            <a:ext cx="22479001" cy="8636001"/>
          </a:xfrm>
          <a:prstGeom prst="rect">
            <a:avLst/>
          </a:prstGeom>
        </p:spPr>
        <p:txBody>
          <a:bodyPr/>
          <a:lstStyle/>
          <a:p>
            <a:pPr>
              <a:defRPr sz="8400"/>
            </a:pPr>
            <a:r>
              <a:t>“For My eyes are on all their ways; they are not hidden from My face, nor is their iniquity hidden from My eyes. And first </a:t>
            </a:r>
            <a:r>
              <a:rPr i="1" u="sng"/>
              <a:t>I will repay double</a:t>
            </a:r>
            <a:r>
              <a:t> for their iniquity and their sin, because they have defiled My land; they have filled My inheritance with the carcasses of their detestable and abominable idols.”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18:9-10"/>
          <p:cNvSpPr txBox="1"/>
          <p:nvPr>
            <p:ph type="ctrTitle"/>
          </p:nvPr>
        </p:nvSpPr>
        <p:spPr>
          <a:prstGeom prst="rect">
            <a:avLst/>
          </a:prstGeom>
        </p:spPr>
        <p:txBody>
          <a:bodyPr/>
          <a:lstStyle/>
          <a:p>
            <a:pPr/>
            <a:r>
              <a:t>18:9-10</a:t>
            </a:r>
          </a:p>
        </p:txBody>
      </p:sp>
      <p:sp>
        <p:nvSpPr>
          <p:cNvPr id="237" name="“The kings of the earth who committed fornication and lived luxuriously with her will weep and lament for her, when they see the smoke of her burning, standing at a distance for fear of her torment, saying, ‘Alas, alas, that great city Babylon, that migh"/>
          <p:cNvSpPr txBox="1"/>
          <p:nvPr>
            <p:ph type="subTitle" idx="1"/>
          </p:nvPr>
        </p:nvSpPr>
        <p:spPr>
          <a:prstGeom prst="rect">
            <a:avLst/>
          </a:prstGeom>
        </p:spPr>
        <p:txBody>
          <a:bodyPr/>
          <a:lstStyle/>
          <a:p>
            <a:pPr/>
            <a:r>
              <a:t>“The kings of the earth who committed fornication and lived luxuriously with her will weep and lament for her, when they see the smoke of her burning, standing at a distance for fear of her torment, saying, ‘Alas, alas, that great city Babylon, that mighty city! For in one hour your judgment has come.’”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The kings of the earth"/>
          <p:cNvSpPr txBox="1"/>
          <p:nvPr>
            <p:ph type="title"/>
          </p:nvPr>
        </p:nvSpPr>
        <p:spPr>
          <a:prstGeom prst="rect">
            <a:avLst/>
          </a:prstGeom>
        </p:spPr>
        <p:txBody>
          <a:bodyPr/>
          <a:lstStyle/>
          <a:p>
            <a:pPr/>
            <a:r>
              <a:t>The kings of the earth</a:t>
            </a:r>
          </a:p>
        </p:txBody>
      </p:sp>
      <p:sp>
        <p:nvSpPr>
          <p:cNvPr id="240" name="Describes the mutually beneficial relationship between the monarchies of Europe and the Latin church…"/>
          <p:cNvSpPr txBox="1"/>
          <p:nvPr>
            <p:ph type="body" idx="1"/>
          </p:nvPr>
        </p:nvSpPr>
        <p:spPr>
          <a:prstGeom prst="rect">
            <a:avLst/>
          </a:prstGeom>
        </p:spPr>
        <p:txBody>
          <a:bodyPr/>
          <a:lstStyle/>
          <a:p>
            <a:pPr marL="571499" indent="-571499">
              <a:lnSpc>
                <a:spcPct val="110000"/>
              </a:lnSpc>
              <a:spcBef>
                <a:spcPts val="3600"/>
              </a:spcBef>
              <a:buBlip>
                <a:blip r:embed="rId2"/>
              </a:buBlip>
              <a:defRPr sz="5100"/>
            </a:pPr>
            <a:r>
              <a:t>Describes the mutually beneficial relationship between the monarchies of Europe and the Latin church</a:t>
            </a:r>
          </a:p>
          <a:p>
            <a:pPr marL="571499" indent="-571499">
              <a:lnSpc>
                <a:spcPct val="110000"/>
              </a:lnSpc>
              <a:spcBef>
                <a:spcPts val="3600"/>
              </a:spcBef>
              <a:buBlip>
                <a:blip r:embed="rId2"/>
              </a:buBlip>
              <a:defRPr sz="5100"/>
            </a:pPr>
            <a:r>
              <a:t>They abandoned Babylon at her judgment in Bowl 7</a:t>
            </a:r>
          </a:p>
          <a:p>
            <a:pPr lvl="1">
              <a:lnSpc>
                <a:spcPct val="110000"/>
              </a:lnSpc>
              <a:spcBef>
                <a:spcPts val="3600"/>
              </a:spcBef>
              <a:buBlip>
                <a:blip r:embed="rId2"/>
              </a:buBlip>
              <a:defRPr sz="5100"/>
            </a:pPr>
            <a:r>
              <a:t>Revelation 16:19-20, “And great Babylon was remembered before God, to give her the cup of the wine of the fierceness of His wrath. Then every island fled away, and the mountains were not found.”</a:t>
            </a:r>
          </a:p>
          <a:p>
            <a:pPr lvl="1">
              <a:lnSpc>
                <a:spcPct val="110000"/>
              </a:lnSpc>
              <a:spcBef>
                <a:spcPts val="3600"/>
              </a:spcBef>
              <a:buBlip>
                <a:blip r:embed="rId2"/>
              </a:buBlip>
              <a:defRPr sz="5100"/>
            </a:pPr>
            <a:r>
              <a:t>Revelation 17:16, “And the ten horns which you saw on the beast, these will hate the harlot, make her desolate and naked, eat her flesh and burn her with fire.”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0"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18:11-14"/>
          <p:cNvSpPr txBox="1"/>
          <p:nvPr>
            <p:ph type="ctrTitle"/>
          </p:nvPr>
        </p:nvSpPr>
        <p:spPr>
          <a:prstGeom prst="rect">
            <a:avLst/>
          </a:prstGeom>
        </p:spPr>
        <p:txBody>
          <a:bodyPr/>
          <a:lstStyle/>
          <a:p>
            <a:pPr/>
            <a:r>
              <a:t>18:11-14</a:t>
            </a:r>
          </a:p>
        </p:txBody>
      </p:sp>
      <p:sp>
        <p:nvSpPr>
          <p:cNvPr id="243" name="“And the merchants of the earth will weep and mourn over her, for no one buys their merchandise anymore: merchandise of gold and silver, precious stones and pearls, fine linen and purple, silk and scarlet, every kind of citron wood, every kind of object "/>
          <p:cNvSpPr txBox="1"/>
          <p:nvPr>
            <p:ph type="subTitle" idx="1"/>
          </p:nvPr>
        </p:nvSpPr>
        <p:spPr>
          <a:prstGeom prst="rect">
            <a:avLst/>
          </a:prstGeom>
        </p:spPr>
        <p:txBody>
          <a:bodyPr/>
          <a:lstStyle>
            <a:lvl1pPr defTabSz="627379">
              <a:defRPr sz="4560"/>
            </a:lvl1pPr>
          </a:lstStyle>
          <a:p>
            <a:pPr/>
            <a:r>
              <a:t>“And the merchants of the earth will weep and mourn over her, for no one buys their merchandise anymore: merchandise of gold and silver, precious stones and pearls, fine linen and purple, silk and scarlet, every kind of citron wood, every kind of object of ivory, every kind of object of most precious wood, bronze, iron, and marble; and cinnamon and incense, fragrant oil and frankincense, wine and oil, fine flour and wheat, cattle and sheep, horses and chariots, and bodies and souls of men. The fruit that your soul longed for has gone from you, and all the things which are rich and splendid have gone from you, and you shall find them no more at all.”</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no one may buy or sell”"/>
          <p:cNvSpPr txBox="1"/>
          <p:nvPr>
            <p:ph type="title"/>
          </p:nvPr>
        </p:nvSpPr>
        <p:spPr>
          <a:prstGeom prst="rect">
            <a:avLst/>
          </a:prstGeom>
        </p:spPr>
        <p:txBody>
          <a:bodyPr/>
          <a:lstStyle/>
          <a:p>
            <a:pPr/>
            <a:r>
              <a:t>“no one may buy or sell”</a:t>
            </a:r>
          </a:p>
        </p:txBody>
      </p:sp>
      <p:sp>
        <p:nvSpPr>
          <p:cNvPr id="246" name="“He causes” — the second beast of Revelation 13, the office of the papacy…"/>
          <p:cNvSpPr txBox="1"/>
          <p:nvPr>
            <p:ph type="body" idx="1"/>
          </p:nvPr>
        </p:nvSpPr>
        <p:spPr>
          <a:prstGeom prst="rect">
            <a:avLst/>
          </a:prstGeom>
        </p:spPr>
        <p:txBody>
          <a:bodyPr/>
          <a:lstStyle/>
          <a:p>
            <a:pPr marL="571499" indent="-571499">
              <a:lnSpc>
                <a:spcPct val="110000"/>
              </a:lnSpc>
              <a:buBlip>
                <a:blip r:embed="rId2"/>
              </a:buBlip>
              <a:defRPr sz="6000"/>
            </a:pPr>
            <a:r>
              <a:t>“He causes” — the second beast of Revelation 13, the office of the papacy</a:t>
            </a:r>
          </a:p>
          <a:p>
            <a:pPr marL="571499" indent="-571499">
              <a:lnSpc>
                <a:spcPct val="110000"/>
              </a:lnSpc>
              <a:buBlip>
                <a:blip r:embed="rId2"/>
              </a:buBlip>
              <a:defRPr sz="6000"/>
            </a:pPr>
            <a:r>
              <a:t>“a mark” — denotes allegiance or ownership</a:t>
            </a:r>
          </a:p>
          <a:p>
            <a:pPr marL="571499" indent="-571499">
              <a:lnSpc>
                <a:spcPct val="110000"/>
              </a:lnSpc>
              <a:buBlip>
                <a:blip r:embed="rId2"/>
              </a:buBlip>
              <a:defRPr sz="6000"/>
            </a:pPr>
            <a:r>
              <a:t>Those without the mark were excluded from commerce</a:t>
            </a:r>
          </a:p>
          <a:p>
            <a:pPr marL="571499" indent="-571499">
              <a:lnSpc>
                <a:spcPct val="110000"/>
              </a:lnSpc>
              <a:buBlip>
                <a:blip r:embed="rId2"/>
              </a:buBlip>
              <a:defRPr sz="6000"/>
            </a:pPr>
            <a:r>
              <a:t>The mark = 666, Gr. “lateinos,” the Latin Empire, the Latin Church, the Church of Rome, the Catholic Church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6"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ummary of Bowls 6-7 (cont’d)"/>
          <p:cNvSpPr txBox="1"/>
          <p:nvPr>
            <p:ph type="title"/>
          </p:nvPr>
        </p:nvSpPr>
        <p:spPr>
          <a:prstGeom prst="rect">
            <a:avLst/>
          </a:prstGeom>
        </p:spPr>
        <p:txBody>
          <a:bodyPr/>
          <a:lstStyle/>
          <a:p>
            <a:pPr/>
            <a:r>
              <a:t>Summary of Bowls 6-7 (cont’d)</a:t>
            </a:r>
          </a:p>
        </p:txBody>
      </p:sp>
      <p:sp>
        <p:nvSpPr>
          <p:cNvPr id="161" name="Bowl 7 represents the two world wars…"/>
          <p:cNvSpPr txBox="1"/>
          <p:nvPr>
            <p:ph type="body" idx="1"/>
          </p:nvPr>
        </p:nvSpPr>
        <p:spPr>
          <a:prstGeom prst="rect">
            <a:avLst/>
          </a:prstGeom>
        </p:spPr>
        <p:txBody>
          <a:bodyPr/>
          <a:lstStyle/>
          <a:p>
            <a:pPr marL="554354" indent="-554354" defTabSz="800735">
              <a:lnSpc>
                <a:spcPct val="110000"/>
              </a:lnSpc>
              <a:spcBef>
                <a:spcPts val="4600"/>
              </a:spcBef>
              <a:buBlip>
                <a:blip r:embed="rId2"/>
              </a:buBlip>
              <a:defRPr sz="5820"/>
            </a:pPr>
            <a:r>
              <a:t>Bowl 7 represents the two world wars</a:t>
            </a:r>
          </a:p>
          <a:p>
            <a:pPr lvl="1" marL="1108709" indent="-554354" defTabSz="800735">
              <a:lnSpc>
                <a:spcPct val="110000"/>
              </a:lnSpc>
              <a:spcBef>
                <a:spcPts val="4600"/>
              </a:spcBef>
              <a:buBlip>
                <a:blip r:embed="rId2"/>
              </a:buBlip>
              <a:defRPr sz="5820"/>
            </a:pPr>
            <a:r>
              <a:t>Greatest catastrophe in human history</a:t>
            </a:r>
          </a:p>
          <a:p>
            <a:pPr lvl="1" marL="1108709" indent="-554354" defTabSz="800735">
              <a:lnSpc>
                <a:spcPct val="110000"/>
              </a:lnSpc>
              <a:spcBef>
                <a:spcPts val="4600"/>
              </a:spcBef>
              <a:buBlip>
                <a:blip r:embed="rId2"/>
              </a:buBlip>
              <a:defRPr sz="5820"/>
            </a:pPr>
            <a:r>
              <a:t>Hailstones weighing a talent foreshadow the extensive damage from artillery and bombs across Europe</a:t>
            </a:r>
          </a:p>
          <a:p>
            <a:pPr lvl="1" marL="1108709" indent="-554354" defTabSz="800735">
              <a:lnSpc>
                <a:spcPct val="110000"/>
              </a:lnSpc>
              <a:spcBef>
                <a:spcPts val="4600"/>
              </a:spcBef>
              <a:buBlip>
                <a:blip r:embed="rId2"/>
              </a:buBlip>
              <a:defRPr sz="5820"/>
            </a:pPr>
            <a:r>
              <a:t>A new world order emerges from the ashes</a:t>
            </a:r>
          </a:p>
          <a:p>
            <a:pPr lvl="1" marL="1108709" indent="-554354" defTabSz="800735">
              <a:lnSpc>
                <a:spcPct val="110000"/>
              </a:lnSpc>
              <a:spcBef>
                <a:spcPts val="4600"/>
              </a:spcBef>
              <a:buBlip>
                <a:blip r:embed="rId2"/>
              </a:buBlip>
              <a:defRPr sz="5820"/>
            </a:pPr>
            <a:r>
              <a:t>Rather than repent, men curse God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1"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Revelation 13:16-18"/>
          <p:cNvSpPr txBox="1"/>
          <p:nvPr>
            <p:ph type="body" idx="21"/>
          </p:nvPr>
        </p:nvSpPr>
        <p:spPr>
          <a:xfrm>
            <a:off x="952500" y="11726884"/>
            <a:ext cx="22479000" cy="711201"/>
          </a:xfrm>
          <a:prstGeom prst="rect">
            <a:avLst/>
          </a:prstGeom>
        </p:spPr>
        <p:txBody>
          <a:bodyPr/>
          <a:lstStyle/>
          <a:p>
            <a:pPr/>
            <a:r>
              <a:t>–Revelation 13:16-18</a:t>
            </a:r>
          </a:p>
        </p:txBody>
      </p:sp>
      <p:sp>
        <p:nvSpPr>
          <p:cNvPr id="249" name="“He causes all, both small and great, rich and poor, free and slave, to receive a mark on their right hand or on their foreheads, and that no one may buy or sell except one who has the mark or the name of the beast, or the number of his name. Here is wis"/>
          <p:cNvSpPr txBox="1"/>
          <p:nvPr>
            <p:ph type="body" idx="22"/>
          </p:nvPr>
        </p:nvSpPr>
        <p:spPr>
          <a:xfrm>
            <a:off x="1031059" y="1589257"/>
            <a:ext cx="22478999" cy="9265921"/>
          </a:xfrm>
          <a:prstGeom prst="rect">
            <a:avLst/>
          </a:prstGeom>
        </p:spPr>
        <p:txBody>
          <a:bodyPr/>
          <a:lstStyle>
            <a:lvl1pPr>
              <a:defRPr sz="7600"/>
            </a:lvl1pPr>
          </a:lstStyle>
          <a:p>
            <a:pPr/>
            <a:r>
              <a:t>“He causes all, both small and great, rich and poor, free and slave, to receive a mark on their right hand or on their foreheads, and that no one may buy or sell except one who has the mark or the name of the beast, or the number of his name. Here is wisdom. Let him who has understanding calculate the number of the beast, for it is the number of a man: His number is 666.” </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lasting economic impact"/>
          <p:cNvSpPr txBox="1"/>
          <p:nvPr>
            <p:ph type="title"/>
          </p:nvPr>
        </p:nvSpPr>
        <p:spPr>
          <a:prstGeom prst="rect">
            <a:avLst/>
          </a:prstGeom>
        </p:spPr>
        <p:txBody>
          <a:bodyPr/>
          <a:lstStyle/>
          <a:p>
            <a:pPr/>
            <a:r>
              <a:t>lasting economic impact</a:t>
            </a:r>
          </a:p>
        </p:txBody>
      </p:sp>
      <p:sp>
        <p:nvSpPr>
          <p:cNvPr id="252" name="The Spanish Inquisition…"/>
          <p:cNvSpPr txBox="1"/>
          <p:nvPr>
            <p:ph type="body" idx="1"/>
          </p:nvPr>
        </p:nvSpPr>
        <p:spPr>
          <a:xfrm>
            <a:off x="952500" y="3877121"/>
            <a:ext cx="22479000" cy="8838308"/>
          </a:xfrm>
          <a:prstGeom prst="rect">
            <a:avLst/>
          </a:prstGeom>
        </p:spPr>
        <p:txBody>
          <a:bodyPr/>
          <a:lstStyle/>
          <a:p>
            <a:pPr>
              <a:lnSpc>
                <a:spcPct val="110000"/>
              </a:lnSpc>
              <a:spcBef>
                <a:spcPts val="3600"/>
              </a:spcBef>
              <a:buBlip>
                <a:blip r:embed="rId2"/>
              </a:buBlip>
            </a:pPr>
            <a:r>
              <a:t>The Spanish Inquisition</a:t>
            </a:r>
          </a:p>
          <a:p>
            <a:pPr lvl="1">
              <a:lnSpc>
                <a:spcPct val="110000"/>
              </a:lnSpc>
              <a:spcBef>
                <a:spcPts val="3600"/>
              </a:spcBef>
              <a:buBlip>
                <a:blip r:embed="rId2"/>
              </a:buBlip>
            </a:pPr>
            <a:r>
              <a:t>Lasted from 1478-1834</a:t>
            </a:r>
          </a:p>
          <a:p>
            <a:pPr lvl="1">
              <a:lnSpc>
                <a:spcPct val="110000"/>
              </a:lnSpc>
              <a:spcBef>
                <a:spcPts val="3600"/>
              </a:spcBef>
              <a:buBlip>
                <a:blip r:embed="rId2"/>
              </a:buBlip>
            </a:pPr>
            <a:r>
              <a:t>67k records remain</a:t>
            </a:r>
          </a:p>
          <a:p>
            <a:pPr lvl="1">
              <a:lnSpc>
                <a:spcPct val="110000"/>
              </a:lnSpc>
              <a:spcBef>
                <a:spcPts val="3600"/>
              </a:spcBef>
              <a:buBlip>
                <a:blip r:embed="rId2"/>
              </a:buBlip>
            </a:pPr>
            <a:r>
              <a:t>Fines, property confiscated, the guilty shunned from society</a:t>
            </a:r>
          </a:p>
          <a:p>
            <a:pPr>
              <a:lnSpc>
                <a:spcPct val="110000"/>
              </a:lnSpc>
              <a:spcBef>
                <a:spcPts val="3600"/>
              </a:spcBef>
              <a:buBlip>
                <a:blip r:embed="rId2"/>
              </a:buBlip>
            </a:pPr>
            <a:r>
              <a:t>Study from the University of Sydney:  “While the suffering of the accused and convicted was the single most important result of persecution, our findings suggest its effects live on. Even now, 200 years on from the Spanish Inquisition, the locations affected appear to be poorer, more religious, less educated, and less trusting.”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5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5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2"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Religion is profitable"/>
          <p:cNvSpPr txBox="1"/>
          <p:nvPr>
            <p:ph type="title"/>
          </p:nvPr>
        </p:nvSpPr>
        <p:spPr>
          <a:prstGeom prst="rect">
            <a:avLst/>
          </a:prstGeom>
        </p:spPr>
        <p:txBody>
          <a:bodyPr/>
          <a:lstStyle/>
          <a:p>
            <a:pPr/>
            <a:r>
              <a:t>Religion is profitable</a:t>
            </a:r>
          </a:p>
        </p:txBody>
      </p:sp>
      <p:sp>
        <p:nvSpPr>
          <p:cNvPr id="255" name="2 Peter 2:14-15, “…having eyes full of adultery and that cannot cease from sin, enticing unstable souls. They have a heart trained in covetous practices, and are accursed children. [15] They have forsaken the right way and gone astray, following the way "/>
          <p:cNvSpPr txBox="1"/>
          <p:nvPr>
            <p:ph type="body" idx="1"/>
          </p:nvPr>
        </p:nvSpPr>
        <p:spPr>
          <a:xfrm>
            <a:off x="952500" y="3871000"/>
            <a:ext cx="22479000" cy="8742600"/>
          </a:xfrm>
          <a:prstGeom prst="rect">
            <a:avLst/>
          </a:prstGeom>
        </p:spPr>
        <p:txBody>
          <a:bodyPr/>
          <a:lstStyle/>
          <a:p>
            <a:pPr marL="565784" indent="-565784" defTabSz="817244">
              <a:lnSpc>
                <a:spcPct val="110000"/>
              </a:lnSpc>
              <a:spcBef>
                <a:spcPts val="3500"/>
              </a:spcBef>
              <a:buBlip>
                <a:blip r:embed="rId2"/>
              </a:buBlip>
              <a:defRPr sz="5148"/>
            </a:pPr>
            <a:r>
              <a:t>2 Peter 2:14-15, “…having eyes full of adultery and that cannot cease from sin, enticing unstable souls. They have a heart trained in covetous practices, and are accursed children. [15] They have forsaken the right way and gone astray, following the way of Balaam the son of Beor, who loved the wages of unrighteousness…”</a:t>
            </a:r>
          </a:p>
          <a:p>
            <a:pPr marL="565784" indent="-565784" defTabSz="817244">
              <a:lnSpc>
                <a:spcPct val="110000"/>
              </a:lnSpc>
              <a:spcBef>
                <a:spcPts val="3500"/>
              </a:spcBef>
              <a:buBlip>
                <a:blip r:embed="rId2"/>
              </a:buBlip>
              <a:defRPr sz="5148"/>
            </a:pPr>
            <a:r>
              <a:t>Catholic Church was the largest landowner in Europe</a:t>
            </a:r>
          </a:p>
          <a:p>
            <a:pPr marL="565784" indent="-565784" defTabSz="817244">
              <a:lnSpc>
                <a:spcPct val="110000"/>
              </a:lnSpc>
              <a:spcBef>
                <a:spcPts val="3500"/>
              </a:spcBef>
              <a:buBlip>
                <a:blip r:embed="rId2"/>
              </a:buBlip>
              <a:defRPr sz="5148"/>
            </a:pPr>
            <a:r>
              <a:t>The Papal States and other holdings enriched the Vatican coffers</a:t>
            </a:r>
          </a:p>
          <a:p>
            <a:pPr marL="565784" indent="-565784" defTabSz="817244">
              <a:lnSpc>
                <a:spcPct val="110000"/>
              </a:lnSpc>
              <a:spcBef>
                <a:spcPts val="3500"/>
              </a:spcBef>
              <a:buBlip>
                <a:blip r:embed="rId2"/>
              </a:buBlip>
              <a:defRPr sz="5148"/>
            </a:pPr>
            <a:r>
              <a:t>Monasteries and nunneries became profitable with smart management</a:t>
            </a:r>
          </a:p>
          <a:p>
            <a:pPr marL="565784" indent="-565784" defTabSz="817244">
              <a:lnSpc>
                <a:spcPct val="110000"/>
              </a:lnSpc>
              <a:spcBef>
                <a:spcPts val="3500"/>
              </a:spcBef>
              <a:buBlip>
                <a:blip r:embed="rId2"/>
              </a:buBlip>
              <a:defRPr sz="5148"/>
            </a:pPr>
            <a:r>
              <a:t>Church lived tax free while demanding a tithe from parishioners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5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5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5"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18:15-20"/>
          <p:cNvSpPr txBox="1"/>
          <p:nvPr>
            <p:ph type="ctrTitle"/>
          </p:nvPr>
        </p:nvSpPr>
        <p:spPr>
          <a:prstGeom prst="rect">
            <a:avLst/>
          </a:prstGeom>
        </p:spPr>
        <p:txBody>
          <a:bodyPr/>
          <a:lstStyle/>
          <a:p>
            <a:pPr/>
            <a:r>
              <a:t>18:15-20</a:t>
            </a:r>
          </a:p>
        </p:txBody>
      </p:sp>
      <p:sp>
        <p:nvSpPr>
          <p:cNvPr id="258" name="The merchants of these things, who became rich by her, will stand at a distance for fear of her torment, weeping and wailing, and saying, 'Alas, alas, that great city that was clothed in fine linen, purple, and scarlet, and adorned with gold and precious"/>
          <p:cNvSpPr txBox="1"/>
          <p:nvPr>
            <p:ph type="subTitle" idx="1"/>
          </p:nvPr>
        </p:nvSpPr>
        <p:spPr>
          <a:prstGeom prst="rect">
            <a:avLst/>
          </a:prstGeom>
        </p:spPr>
        <p:txBody>
          <a:bodyPr/>
          <a:lstStyle>
            <a:lvl1pPr defTabSz="569594">
              <a:defRPr sz="4140"/>
            </a:lvl1pPr>
          </a:lstStyle>
          <a:p>
            <a:pPr/>
            <a:r>
              <a:t>The merchants of these things, who became rich by her, will stand at a distance for fear of her torment, weeping and wailing, and saying, 'Alas, alas, that great city that was clothed in fine linen, purple, and scarlet, and adorned with gold and precious stones and pearls! For in one hour such great riches came to nothing.' Every shipmaster, all who travel by ship, sailors, and as many as trade on the sea, stood at a distance and cried out when they saw the smoke of her burning, saying, 'What is like this great city?’ "They threw dust on their heads and cried out, weeping and wailing, and saying, 'Alas, alas, that great city, in which all who had ships on the sea became rich by her wealth! For in one hour she is made desolate.' "Rejoice over her, O heaven, and you holy apostles and prophets, for God has avenged you on her!"</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wift judgment"/>
          <p:cNvSpPr txBox="1"/>
          <p:nvPr>
            <p:ph type="title"/>
          </p:nvPr>
        </p:nvSpPr>
        <p:spPr>
          <a:prstGeom prst="rect">
            <a:avLst/>
          </a:prstGeom>
        </p:spPr>
        <p:txBody>
          <a:bodyPr/>
          <a:lstStyle/>
          <a:p>
            <a:pPr/>
            <a:r>
              <a:t>Swift judgment</a:t>
            </a:r>
          </a:p>
        </p:txBody>
      </p:sp>
      <p:sp>
        <p:nvSpPr>
          <p:cNvPr id="261" name="The world marveled at the beast in Revelation 13:4, “Who is like the beast? Who is able to make war with him?”…"/>
          <p:cNvSpPr txBox="1"/>
          <p:nvPr>
            <p:ph type="body" idx="1"/>
          </p:nvPr>
        </p:nvSpPr>
        <p:spPr>
          <a:prstGeom prst="rect">
            <a:avLst/>
          </a:prstGeom>
        </p:spPr>
        <p:txBody>
          <a:bodyPr/>
          <a:lstStyle/>
          <a:p>
            <a:pPr>
              <a:lnSpc>
                <a:spcPct val="110000"/>
              </a:lnSpc>
              <a:spcBef>
                <a:spcPts val="3200"/>
              </a:spcBef>
              <a:buBlip>
                <a:blip r:embed="rId2"/>
              </a:buBlip>
            </a:pPr>
            <a:r>
              <a:t>The world marveled at the beast in Revelation 13:4, “Who </a:t>
            </a:r>
            <a:r>
              <a:rPr i="1">
                <a:solidFill>
                  <a:srgbClr val="757575"/>
                </a:solidFill>
              </a:rPr>
              <a:t>is</a:t>
            </a:r>
            <a:r>
              <a:t> like the beast? Who is able to make war with him?”</a:t>
            </a:r>
          </a:p>
          <a:p>
            <a:pPr lvl="1">
              <a:lnSpc>
                <a:spcPct val="110000"/>
              </a:lnSpc>
              <a:spcBef>
                <a:spcPts val="3200"/>
              </a:spcBef>
              <a:buBlip>
                <a:blip r:embed="rId2"/>
              </a:buBlip>
            </a:pPr>
            <a:r>
              <a:t>Powerful, formidable, indomitable</a:t>
            </a:r>
          </a:p>
          <a:p>
            <a:pPr lvl="1">
              <a:lnSpc>
                <a:spcPct val="110000"/>
              </a:lnSpc>
              <a:spcBef>
                <a:spcPts val="3200"/>
              </a:spcBef>
              <a:buBlip>
                <a:blip r:embed="rId2"/>
              </a:buBlip>
            </a:pPr>
            <a:r>
              <a:t>Verse 18, “What is like this great city?”</a:t>
            </a:r>
          </a:p>
          <a:p>
            <a:pPr>
              <a:lnSpc>
                <a:spcPct val="110000"/>
              </a:lnSpc>
              <a:spcBef>
                <a:spcPts val="3200"/>
              </a:spcBef>
              <a:buBlip>
                <a:blip r:embed="rId2"/>
              </a:buBlip>
            </a:pPr>
            <a:r>
              <a:t>Verses 8, 10, 17, 19 refer to either one day or one hour</a:t>
            </a:r>
          </a:p>
          <a:p>
            <a:pPr lvl="1">
              <a:lnSpc>
                <a:spcPct val="110000"/>
              </a:lnSpc>
              <a:spcBef>
                <a:spcPts val="3200"/>
              </a:spcBef>
              <a:buBlip>
                <a:blip r:embed="rId2"/>
              </a:buBlip>
            </a:pPr>
            <a:r>
              <a:t>Represents swift AND </a:t>
            </a:r>
            <a:r>
              <a:rPr i="1" u="sng"/>
              <a:t>unexpected</a:t>
            </a:r>
            <a:r>
              <a:t> judgment</a:t>
            </a:r>
          </a:p>
          <a:p>
            <a:pPr lvl="1">
              <a:lnSpc>
                <a:spcPct val="110000"/>
              </a:lnSpc>
              <a:spcBef>
                <a:spcPts val="3200"/>
              </a:spcBef>
              <a:buBlip>
                <a:blip r:embed="rId2"/>
              </a:buBlip>
            </a:pPr>
            <a:r>
              <a:t>Matthew 24:50, “the master of that servant will come on a day when he is not looking for him and at an hour that he is not aware of,”</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6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6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6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6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61">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1"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Justice for her victims"/>
          <p:cNvSpPr txBox="1"/>
          <p:nvPr>
            <p:ph type="title"/>
          </p:nvPr>
        </p:nvSpPr>
        <p:spPr>
          <a:prstGeom prst="rect">
            <a:avLst/>
          </a:prstGeom>
        </p:spPr>
        <p:txBody>
          <a:bodyPr/>
          <a:lstStyle/>
          <a:p>
            <a:pPr/>
            <a:r>
              <a:t>Justice for her victims</a:t>
            </a:r>
          </a:p>
        </p:txBody>
      </p:sp>
      <p:sp>
        <p:nvSpPr>
          <p:cNvPr id="264" name="Verse 13: she trafficked in “the bodies and souls of men”…"/>
          <p:cNvSpPr txBox="1"/>
          <p:nvPr>
            <p:ph type="body" idx="1"/>
          </p:nvPr>
        </p:nvSpPr>
        <p:spPr>
          <a:xfrm>
            <a:off x="952500" y="3869283"/>
            <a:ext cx="22479000" cy="8853984"/>
          </a:xfrm>
          <a:prstGeom prst="rect">
            <a:avLst/>
          </a:prstGeom>
        </p:spPr>
        <p:txBody>
          <a:bodyPr/>
          <a:lstStyle/>
          <a:p>
            <a:pPr>
              <a:lnSpc>
                <a:spcPct val="110000"/>
              </a:lnSpc>
              <a:spcBef>
                <a:spcPts val="2400"/>
              </a:spcBef>
              <a:buBlip>
                <a:blip r:embed="rId3"/>
              </a:buBlip>
              <a:defRPr sz="4700"/>
            </a:pPr>
            <a:r>
              <a:t>Verse 13: she trafficked in “the bodies and souls of men”</a:t>
            </a:r>
          </a:p>
          <a:p>
            <a:pPr>
              <a:lnSpc>
                <a:spcPct val="110000"/>
              </a:lnSpc>
              <a:spcBef>
                <a:spcPts val="2400"/>
              </a:spcBef>
              <a:buBlip>
                <a:blip r:embed="rId3"/>
              </a:buBlip>
              <a:defRPr sz="4700"/>
            </a:pPr>
            <a:r>
              <a:t>Verse 20, “Rejoice over her, O heaven, and you holy apostles and prophets, for God has avenged you on her!”</a:t>
            </a:r>
          </a:p>
          <a:p>
            <a:pPr>
              <a:lnSpc>
                <a:spcPct val="110000"/>
              </a:lnSpc>
              <a:spcBef>
                <a:spcPts val="2400"/>
              </a:spcBef>
              <a:buBlip>
                <a:blip r:embed="rId3"/>
              </a:buBlip>
              <a:defRPr sz="4700"/>
            </a:pPr>
            <a:r>
              <a:t>Verse 24, “And in her was found the blood of prophets and saints, and </a:t>
            </a:r>
            <a:r>
              <a:rPr i="1" u="sng"/>
              <a:t>of all who were slain on the earth</a:t>
            </a:r>
            <a:r>
              <a:t>.” (cf. with Revelation 17:6)</a:t>
            </a:r>
          </a:p>
          <a:p>
            <a:pPr lvl="1">
              <a:lnSpc>
                <a:spcPct val="110000"/>
              </a:lnSpc>
              <a:spcBef>
                <a:spcPts val="2400"/>
              </a:spcBef>
              <a:buBlip>
                <a:blip r:embed="rId3"/>
              </a:buBlip>
              <a:defRPr sz="4700"/>
            </a:pPr>
            <a:r>
              <a:t>Babylon is bigger than just Rome and the Latin church </a:t>
            </a:r>
          </a:p>
          <a:p>
            <a:pPr lvl="1">
              <a:lnSpc>
                <a:spcPct val="110000"/>
              </a:lnSpc>
              <a:spcBef>
                <a:spcPts val="2400"/>
              </a:spcBef>
              <a:buBlip>
                <a:blip r:embed="rId3"/>
              </a:buBlip>
              <a:defRPr sz="4700"/>
            </a:pPr>
            <a:r>
              <a:t>Luke 11:50-51, “that the blood of all the prophets which was shed from the foundation of the world may be required of this generation, [51] from the blood of Abel to the blood of Zechariah who perished between the altar and the temple. Yes, I say to you, it shall be required of this generation.”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6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6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6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6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4"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18:21-24"/>
          <p:cNvSpPr txBox="1"/>
          <p:nvPr>
            <p:ph type="ctrTitle"/>
          </p:nvPr>
        </p:nvSpPr>
        <p:spPr>
          <a:prstGeom prst="rect">
            <a:avLst/>
          </a:prstGeom>
        </p:spPr>
        <p:txBody>
          <a:bodyPr/>
          <a:lstStyle/>
          <a:p>
            <a:pPr/>
            <a:r>
              <a:t>18:21-24</a:t>
            </a:r>
          </a:p>
        </p:txBody>
      </p:sp>
      <p:sp>
        <p:nvSpPr>
          <p:cNvPr id="269" name="Then a mighty angel took up a stone like a great millstone and threw it into the sea, saying, “Thus with violence the great city Babylon shall be thrown down, and shall not be found anymore. The sound of harpists, musicians, flutists, and trumpeters shal"/>
          <p:cNvSpPr txBox="1"/>
          <p:nvPr>
            <p:ph type="subTitle" idx="1"/>
          </p:nvPr>
        </p:nvSpPr>
        <p:spPr>
          <a:prstGeom prst="rect">
            <a:avLst/>
          </a:prstGeom>
        </p:spPr>
        <p:txBody>
          <a:bodyPr/>
          <a:lstStyle>
            <a:lvl1pPr defTabSz="586104">
              <a:defRPr sz="4260"/>
            </a:lvl1pPr>
          </a:lstStyle>
          <a:p>
            <a:pPr/>
            <a:r>
              <a:t>Then a mighty angel took up a stone like a great millstone and threw it into the sea, saying, “Thus with violence the great city Babylon shall be thrown down, and shall not be found anymore. The sound of harpists, musicians, flutists, and trumpeters shall not be heard in you anymore. No craftsman of any craft shall be found in you anymore, and the sound of a millstone shall not be heard in you anymore. The light of a lamp shall not shine in you anymore, and the voice of bridegroom and bride shall not be heard in you anymore. For your merchants were the great men of the earth, for by your sorcery all the nations were deceived. And in her was found the blood of prophets and saints, and of all who were slain on the earth.”</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Final and decisive judgment"/>
          <p:cNvSpPr txBox="1"/>
          <p:nvPr>
            <p:ph type="title"/>
          </p:nvPr>
        </p:nvSpPr>
        <p:spPr>
          <a:prstGeom prst="rect">
            <a:avLst/>
          </a:prstGeom>
        </p:spPr>
        <p:txBody>
          <a:bodyPr/>
          <a:lstStyle/>
          <a:p>
            <a:pPr/>
            <a:r>
              <a:t>Final and decisive judgment</a:t>
            </a:r>
          </a:p>
        </p:txBody>
      </p:sp>
      <p:sp>
        <p:nvSpPr>
          <p:cNvPr id="272" name="Babylon shall “not be found anymore”…"/>
          <p:cNvSpPr txBox="1"/>
          <p:nvPr>
            <p:ph type="body" idx="1"/>
          </p:nvPr>
        </p:nvSpPr>
        <p:spPr>
          <a:prstGeom prst="rect">
            <a:avLst/>
          </a:prstGeom>
        </p:spPr>
        <p:txBody>
          <a:bodyPr/>
          <a:lstStyle/>
          <a:p>
            <a:pPr marL="560070" indent="-560070" defTabSz="808990">
              <a:lnSpc>
                <a:spcPct val="110000"/>
              </a:lnSpc>
              <a:spcBef>
                <a:spcPts val="2300"/>
              </a:spcBef>
              <a:buBlip>
                <a:blip r:embed="rId2"/>
              </a:buBlip>
              <a:defRPr sz="4704"/>
            </a:pPr>
            <a:r>
              <a:t>Babylon shall “not be found anymore” </a:t>
            </a:r>
          </a:p>
          <a:p>
            <a:pPr marL="560070" indent="-560070" defTabSz="808990">
              <a:lnSpc>
                <a:spcPct val="110000"/>
              </a:lnSpc>
              <a:spcBef>
                <a:spcPts val="2300"/>
              </a:spcBef>
              <a:buBlip>
                <a:blip r:embed="rId2"/>
              </a:buBlip>
              <a:defRPr sz="4704"/>
            </a:pPr>
            <a:r>
              <a:t>All signs of life will be extinguished — from musicians to artists to weddings</a:t>
            </a:r>
          </a:p>
          <a:p>
            <a:pPr marL="560070" indent="-560070" defTabSz="808990">
              <a:lnSpc>
                <a:spcPct val="110000"/>
              </a:lnSpc>
              <a:spcBef>
                <a:spcPts val="2300"/>
              </a:spcBef>
              <a:buBlip>
                <a:blip r:embed="rId2"/>
              </a:buBlip>
              <a:defRPr sz="4704"/>
            </a:pPr>
            <a:r>
              <a:t>“…by your sorcery all the nations were deceived”</a:t>
            </a:r>
          </a:p>
          <a:p>
            <a:pPr lvl="1" marL="1120140" indent="-560070" defTabSz="808990">
              <a:lnSpc>
                <a:spcPct val="110000"/>
              </a:lnSpc>
              <a:spcBef>
                <a:spcPts val="2300"/>
              </a:spcBef>
              <a:buBlip>
                <a:blip r:embed="rId2"/>
              </a:buBlip>
              <a:defRPr sz="4704"/>
            </a:pPr>
            <a:r>
              <a:t>Revelation 13:13-14, “He performs great signs, so that he even makes fire come down from heaven on the earth in the sight of men. [14] And he deceives those who dwell on the earth—by those signs which he was granted to do in the sight of the beast, telling those who dwell on the earth to make an image to the beast who was wounded by the sword and lived.”</a:t>
            </a:r>
          </a:p>
          <a:p>
            <a:pPr lvl="1" marL="1120140" indent="-560070" defTabSz="808990">
              <a:lnSpc>
                <a:spcPct val="110000"/>
              </a:lnSpc>
              <a:spcBef>
                <a:spcPts val="2300"/>
              </a:spcBef>
              <a:buBlip>
                <a:blip r:embed="rId2"/>
              </a:buBlip>
              <a:defRPr sz="4704"/>
            </a:pPr>
            <a:r>
              <a:t>All people were deceived by Babylon — even the wealthy and powerful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7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7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7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2"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C.S. Lewis, The Latin Letters, January 7, 1953"/>
          <p:cNvSpPr txBox="1"/>
          <p:nvPr>
            <p:ph type="body" idx="21"/>
          </p:nvPr>
        </p:nvSpPr>
        <p:spPr>
          <a:xfrm>
            <a:off x="952500" y="11754371"/>
            <a:ext cx="22479000" cy="711201"/>
          </a:xfrm>
          <a:prstGeom prst="rect">
            <a:avLst/>
          </a:prstGeom>
        </p:spPr>
        <p:txBody>
          <a:bodyPr/>
          <a:lstStyle/>
          <a:p>
            <a:pPr/>
            <a:r>
              <a:t>–C.S. Lewis, The Latin Letters, January 7, 1953</a:t>
            </a:r>
          </a:p>
        </p:txBody>
      </p:sp>
      <p:sp>
        <p:nvSpPr>
          <p:cNvPr id="164" name="“But (this) did not happen without sins on our part: for that justice and that care for the poor which (most mendaciously) the Communists advertise, we in reality ought to have brought about ages ago. But far from it: we Westerners preached Christ with o"/>
          <p:cNvSpPr txBox="1"/>
          <p:nvPr>
            <p:ph type="body" idx="22"/>
          </p:nvPr>
        </p:nvSpPr>
        <p:spPr>
          <a:xfrm>
            <a:off x="1040952" y="1389640"/>
            <a:ext cx="22410033" cy="9692642"/>
          </a:xfrm>
          <a:prstGeom prst="rect">
            <a:avLst/>
          </a:prstGeom>
        </p:spPr>
        <p:txBody>
          <a:bodyPr/>
          <a:lstStyle>
            <a:lvl1pPr>
              <a:defRPr sz="5600"/>
            </a:lvl1pPr>
          </a:lstStyle>
          <a:p>
            <a:pPr/>
            <a:r>
              <a:t>“But (this) did not happen without sins on our part: for that justice and that care for the poor which (most mendaciously) the Communists advertise, we in reality ought to have brought about ages ago. But far from it: we Westerners preached Christ with our lips, with our actions we brought the slavery of Mammon. We are more guilty than the infidels: for to those that know the will of God and do not do it, the greater the punishment. Now the only refuge lies in contrition and prayer. Long have we erred. In reading the history of Europe, its destructive succession of wars, of avarice, or fratricidal persecutions of Christians by Christians, of luxury, of gluttony, of pride, who could detect any but the rarest traces of the Holy Spirit?”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C.S. Lewis, The Latin Letters, September 15, 1953"/>
          <p:cNvSpPr txBox="1"/>
          <p:nvPr>
            <p:ph type="body" idx="21"/>
          </p:nvPr>
        </p:nvSpPr>
        <p:spPr>
          <a:xfrm>
            <a:off x="952500" y="11666099"/>
            <a:ext cx="22479000" cy="711201"/>
          </a:xfrm>
          <a:prstGeom prst="rect">
            <a:avLst/>
          </a:prstGeom>
        </p:spPr>
        <p:txBody>
          <a:bodyPr/>
          <a:lstStyle/>
          <a:p>
            <a:pPr/>
            <a:r>
              <a:t>–C.S. Lewis, The Latin Letters, September 15, 1953</a:t>
            </a:r>
          </a:p>
        </p:txBody>
      </p:sp>
      <p:sp>
        <p:nvSpPr>
          <p:cNvPr id="167" name="“I certainly feel that very grave dangers hang over us. This results from the great apostasy of the great part of Europe from the Christian faith. Hence, a worse state than the one we were in before we received the faith. For no one returns from Christia"/>
          <p:cNvSpPr txBox="1"/>
          <p:nvPr>
            <p:ph type="body" idx="22"/>
          </p:nvPr>
        </p:nvSpPr>
        <p:spPr>
          <a:xfrm>
            <a:off x="1145947" y="1147839"/>
            <a:ext cx="22479002" cy="9928861"/>
          </a:xfrm>
          <a:prstGeom prst="rect">
            <a:avLst/>
          </a:prstGeom>
        </p:spPr>
        <p:txBody>
          <a:bodyPr/>
          <a:lstStyle>
            <a:lvl1pPr>
              <a:defRPr sz="6300"/>
            </a:lvl1pPr>
          </a:lstStyle>
          <a:p>
            <a:pPr/>
            <a:r>
              <a:t>“I certainly feel that very grave dangers hang over us. This results from the great apostasy of the great part of Europe from the Christian faith. Hence, a worse state than the one we were in before we received the faith. For no one returns from Christianity to the same state he was in before Christianity, but into a worse state: the difference between a pagan and an apostate is the difference between an unmarried woman and an adulteress …. Therefore many men of our time have lost not only the supernatural light, but also the natural light which the pagans possessed.”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17:1-2"/>
          <p:cNvSpPr txBox="1"/>
          <p:nvPr>
            <p:ph type="ctrTitle"/>
          </p:nvPr>
        </p:nvSpPr>
        <p:spPr>
          <a:prstGeom prst="rect">
            <a:avLst/>
          </a:prstGeom>
        </p:spPr>
        <p:txBody>
          <a:bodyPr/>
          <a:lstStyle/>
          <a:p>
            <a:pPr/>
            <a:r>
              <a:t>17:1-2</a:t>
            </a:r>
          </a:p>
        </p:txBody>
      </p:sp>
      <p:sp>
        <p:nvSpPr>
          <p:cNvPr id="170" name="Then one of the seven angels who had the seven bowls came and talked with me, saying to me, “Come, I will show you the judgment of the great harlot who sits on many waters, with whom the kings of the earth committed fornication, and the inhabitants of th"/>
          <p:cNvSpPr txBox="1"/>
          <p:nvPr>
            <p:ph type="subTitle" idx="1"/>
          </p:nvPr>
        </p:nvSpPr>
        <p:spPr>
          <a:prstGeom prst="rect">
            <a:avLst/>
          </a:prstGeom>
        </p:spPr>
        <p:txBody>
          <a:bodyPr/>
          <a:lstStyle/>
          <a:p>
            <a:pPr/>
            <a:r>
              <a:t>Then one of the seven angels who had the seven bowls came and talked with me, saying to me, “Come, I will show you the judgment of the great harlot who sits on many waters, with whom the kings of the earth committed fornication, and the inhabitants of the earth were made drunk with the wine of her fornication.”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A tale of two…"/>
          <p:cNvSpPr txBox="1"/>
          <p:nvPr>
            <p:ph type="title"/>
          </p:nvPr>
        </p:nvSpPr>
        <p:spPr>
          <a:prstGeom prst="rect">
            <a:avLst/>
          </a:prstGeom>
        </p:spPr>
        <p:txBody>
          <a:bodyPr/>
          <a:lstStyle/>
          <a:p>
            <a:pPr/>
            <a:r>
              <a:t>A tale of two…</a:t>
            </a:r>
          </a:p>
        </p:txBody>
      </p:sp>
      <p:sp>
        <p:nvSpPr>
          <p:cNvPr id="173" name="Women…"/>
          <p:cNvSpPr txBox="1"/>
          <p:nvPr>
            <p:ph type="body" idx="1"/>
          </p:nvPr>
        </p:nvSpPr>
        <p:spPr>
          <a:xfrm>
            <a:off x="952500" y="3938107"/>
            <a:ext cx="22479000" cy="8608386"/>
          </a:xfrm>
          <a:prstGeom prst="rect">
            <a:avLst/>
          </a:prstGeom>
        </p:spPr>
        <p:txBody>
          <a:bodyPr/>
          <a:lstStyle/>
          <a:p>
            <a:pPr marL="565784" indent="-565784" defTabSz="817244">
              <a:spcBef>
                <a:spcPts val="5800"/>
              </a:spcBef>
              <a:buBlip>
                <a:blip r:embed="rId2"/>
              </a:buBlip>
              <a:defRPr sz="4554"/>
            </a:pPr>
            <a:r>
              <a:t>Women</a:t>
            </a:r>
          </a:p>
          <a:p>
            <a:pPr lvl="1" marL="1131569" indent="-565784" defTabSz="817244">
              <a:spcBef>
                <a:spcPts val="5800"/>
              </a:spcBef>
              <a:buBlip>
                <a:blip r:embed="rId2"/>
              </a:buBlip>
              <a:defRPr sz="4554"/>
            </a:pPr>
            <a:r>
              <a:t>12:1-5 — clothed with magnificent glory; gives birth to the male child; represents the people of God across all ages</a:t>
            </a:r>
          </a:p>
          <a:p>
            <a:pPr lvl="1" marL="1131569" indent="-565784" defTabSz="817244">
              <a:spcBef>
                <a:spcPts val="5800"/>
              </a:spcBef>
              <a:buBlip>
                <a:blip r:embed="rId2"/>
              </a:buBlip>
              <a:defRPr sz="4554"/>
            </a:pPr>
            <a:r>
              <a:t>17:1-6 — a harlot who is the “mother of harlots;” represents the spirit of human rebellion </a:t>
            </a:r>
          </a:p>
          <a:p>
            <a:pPr marL="565784" indent="-565784" defTabSz="817244">
              <a:spcBef>
                <a:spcPts val="5800"/>
              </a:spcBef>
              <a:buBlip>
                <a:blip r:embed="rId2"/>
              </a:buBlip>
              <a:defRPr sz="4554"/>
            </a:pPr>
            <a:r>
              <a:t>Cities</a:t>
            </a:r>
          </a:p>
          <a:p>
            <a:pPr lvl="1" marL="1131569" indent="-565784" defTabSz="817244">
              <a:spcBef>
                <a:spcPts val="5800"/>
              </a:spcBef>
              <a:buBlip>
                <a:blip r:embed="rId2"/>
              </a:buBlip>
              <a:defRPr sz="4554"/>
            </a:pPr>
            <a:r>
              <a:t>11:2 — the holy city; the heavenly Jerusalem (21:2)</a:t>
            </a:r>
          </a:p>
          <a:p>
            <a:pPr lvl="1" marL="1131569" indent="-565784" defTabSz="817244">
              <a:spcBef>
                <a:spcPts val="5800"/>
              </a:spcBef>
              <a:buBlip>
                <a:blip r:embed="rId2"/>
              </a:buBlip>
              <a:defRPr sz="4554"/>
            </a:pPr>
            <a:r>
              <a:t>11:8 — the great city; manifest in Sodom, Egypt, and Jerusalem; Babylon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7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What follows is an angelic interpretation of the harlot and the beast"/>
          <p:cNvSpPr txBox="1"/>
          <p:nvPr>
            <p:ph type="title"/>
          </p:nvPr>
        </p:nvSpPr>
        <p:spPr>
          <a:prstGeom prst="rect">
            <a:avLst/>
          </a:prstGeom>
        </p:spPr>
        <p:txBody>
          <a:bodyPr/>
          <a:lstStyle>
            <a:lvl1pPr defTabSz="718184">
              <a:lnSpc>
                <a:spcPct val="120000"/>
              </a:lnSpc>
              <a:defRPr sz="7830"/>
            </a:lvl1pPr>
          </a:lstStyle>
          <a:p>
            <a:pPr/>
            <a:r>
              <a:t>What follows is an angelic interpretation of the harlot and the beast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17:3-6"/>
          <p:cNvSpPr txBox="1"/>
          <p:nvPr>
            <p:ph type="ctrTitle"/>
          </p:nvPr>
        </p:nvSpPr>
        <p:spPr>
          <a:prstGeom prst="rect">
            <a:avLst/>
          </a:prstGeom>
        </p:spPr>
        <p:txBody>
          <a:bodyPr/>
          <a:lstStyle/>
          <a:p>
            <a:pPr/>
            <a:r>
              <a:t>17:3-6</a:t>
            </a:r>
          </a:p>
        </p:txBody>
      </p:sp>
      <p:sp>
        <p:nvSpPr>
          <p:cNvPr id="178" name="So he carried me away in the Spirit into the wilderness. And I saw a woman sitting on a scarlet beast which was full of names of blasphemy, having seven heads and ten horns. The woman was arrayed in purple and scarlet, and adorned with gold and precious "/>
          <p:cNvSpPr txBox="1"/>
          <p:nvPr>
            <p:ph type="subTitle" idx="1"/>
          </p:nvPr>
        </p:nvSpPr>
        <p:spPr>
          <a:xfrm>
            <a:off x="952500" y="6041200"/>
            <a:ext cx="22479000" cy="6583425"/>
          </a:xfrm>
          <a:prstGeom prst="rect">
            <a:avLst/>
          </a:prstGeom>
        </p:spPr>
        <p:txBody>
          <a:bodyPr/>
          <a:lstStyle>
            <a:lvl1pPr defTabSz="643889">
              <a:defRPr sz="4680"/>
            </a:lvl1pPr>
          </a:lstStyle>
          <a:p>
            <a:pPr/>
            <a:r>
              <a:t>So he carried me away in the Spirit into the wilderness. And I saw a woman sitting on a scarlet beast which was full of names of blasphemy, having seven heads and ten horns. The woman was arrayed in purple and scarlet, and adorned with gold and precious stones and pearls, having in her hand a golden cup full of abominations and the filthiness of her fornication. And on her forehead a name was written: MYSTERY, BABYLON THE GREAT, THE MOTHER OF HARLOTS AND OF THE ABOMINATIONS OF THE EARTH. I saw the woman, drunk with the blood of the saints and with the blood of the martyrs of Jesus. And when I saw her, I marveled with great amazement.</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